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aleway"/>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11" Type="http://schemas.openxmlformats.org/officeDocument/2006/relationships/slide" Target="slides/slide7.xml"/><Relationship Id="rId22" Type="http://schemas.openxmlformats.org/officeDocument/2006/relationships/font" Target="fonts/Lato-bold.fntdata"/><Relationship Id="rId10" Type="http://schemas.openxmlformats.org/officeDocument/2006/relationships/slide" Target="slides/slide6.xml"/><Relationship Id="rId21" Type="http://schemas.openxmlformats.org/officeDocument/2006/relationships/font" Target="fonts/Lato-regular.fntdata"/><Relationship Id="rId13" Type="http://schemas.openxmlformats.org/officeDocument/2006/relationships/slide" Target="slides/slide9.xml"/><Relationship Id="rId24" Type="http://schemas.openxmlformats.org/officeDocument/2006/relationships/font" Target="fonts/Lato-boldItalic.fntdata"/><Relationship Id="rId12" Type="http://schemas.openxmlformats.org/officeDocument/2006/relationships/slide" Target="slides/slide8.xml"/><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aleway-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aleway-italic.fntdata"/><Relationship Id="rId6" Type="http://schemas.openxmlformats.org/officeDocument/2006/relationships/slide" Target="slides/slide2.xml"/><Relationship Id="rId18" Type="http://schemas.openxmlformats.org/officeDocument/2006/relationships/font" Target="fonts/Raleway-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cap="flat" cmpd="sng" w="38100">
            <a:solidFill>
              <a:schemeClr val="lt1"/>
            </a:solidFill>
            <a:prstDash val="solid"/>
            <a:round/>
            <a:headEnd len="med" w="med" type="none"/>
            <a:tailEnd len="med" w="med" type="none"/>
          </a:ln>
        </p:spPr>
      </p:cxnSp>
      <p:cxnSp>
        <p:nvCxnSpPr>
          <p:cNvPr id="11" name="Shape 11"/>
          <p:cNvCxnSpPr/>
          <p:nvPr/>
        </p:nvCxnSpPr>
        <p:spPr>
          <a:xfrm>
            <a:off x="2477724" y="4740000"/>
            <a:ext cx="6244200" cy="0"/>
          </a:xfrm>
          <a:prstGeom prst="straightConnector1">
            <a:avLst/>
          </a:prstGeom>
          <a:noFill/>
          <a:ln cap="flat" cmpd="sng" w="19050">
            <a:solidFill>
              <a:schemeClr val="lt1"/>
            </a:solidFill>
            <a:prstDash val="solid"/>
            <a:round/>
            <a:headEnd len="med" w="med" type="none"/>
            <a:tailEnd len="med" w="med" type="none"/>
          </a:ln>
        </p:spPr>
      </p:cxnSp>
      <p:cxnSp>
        <p:nvCxnSpPr>
          <p:cNvPr id="12" name="Shape 12"/>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13" name="Shape 13"/>
          <p:cNvSpPr txBox="1"/>
          <p:nvPr>
            <p:ph type="ctrTitle"/>
          </p:nvPr>
        </p:nvSpPr>
        <p:spPr>
          <a:xfrm>
            <a:off x="2371725" y="630225"/>
            <a:ext cx="6331500" cy="1542000"/>
          </a:xfrm>
          <a:prstGeom prst="rect">
            <a:avLst/>
          </a:prstGeom>
        </p:spPr>
        <p:txBody>
          <a:bodyPr anchorCtr="0" anchor="t"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4" name="Shape 14"/>
          <p:cNvSpPr txBox="1"/>
          <p:nvPr>
            <p:ph idx="1" type="subTitle"/>
          </p:nvPr>
        </p:nvSpPr>
        <p:spPr>
          <a:xfrm>
            <a:off x="2390266" y="3238450"/>
            <a:ext cx="6331500" cy="1241700"/>
          </a:xfrm>
          <a:prstGeom prst="rect">
            <a:avLst/>
          </a:prstGeom>
        </p:spPr>
        <p:txBody>
          <a:bodyPr anchorCtr="0" anchor="b" bIns="91425" lIns="91425" rIns="91425" wrap="square"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5" name="Shape 15"/>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60"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62" name="Shape 62"/>
          <p:cNvCxnSpPr/>
          <p:nvPr/>
        </p:nvCxnSpPr>
        <p:spPr>
          <a:xfrm>
            <a:off x="425200" y="415650"/>
            <a:ext cx="8296800" cy="0"/>
          </a:xfrm>
          <a:prstGeom prst="straightConnector1">
            <a:avLst/>
          </a:prstGeom>
          <a:noFill/>
          <a:ln cap="flat" cmpd="sng" w="38100">
            <a:solidFill>
              <a:schemeClr val="dk2"/>
            </a:solidFill>
            <a:prstDash val="solid"/>
            <a:round/>
            <a:headEnd len="med" w="med" type="none"/>
            <a:tailEnd len="med" w="med" type="none"/>
          </a:ln>
        </p:spPr>
      </p:cxnSp>
      <p:sp>
        <p:nvSpPr>
          <p:cNvPr id="63" name="Shape 63"/>
          <p:cNvSpPr txBox="1"/>
          <p:nvPr>
            <p:ph type="title"/>
          </p:nvPr>
        </p:nvSpPr>
        <p:spPr>
          <a:xfrm>
            <a:off x="853950" y="1304850"/>
            <a:ext cx="7436100" cy="1538400"/>
          </a:xfrm>
          <a:prstGeom prst="rect">
            <a:avLst/>
          </a:prstGeom>
        </p:spPr>
        <p:txBody>
          <a:bodyPr anchorCtr="0" anchor="ctr" bIns="91425" lIns="91425" rIns="91425" wrap="square" tIns="91425"/>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p:txBody>
      </p:sp>
      <p:sp>
        <p:nvSpPr>
          <p:cNvPr id="64" name="Shape 64"/>
          <p:cNvSpPr txBox="1"/>
          <p:nvPr>
            <p:ph idx="1" type="body"/>
          </p:nvPr>
        </p:nvSpPr>
        <p:spPr>
          <a:xfrm>
            <a:off x="853950" y="2919450"/>
            <a:ext cx="7436100" cy="10716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5" name="Shape 65"/>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6"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cap="flat" cmpd="sng" w="38100">
            <a:solidFill>
              <a:schemeClr val="lt1"/>
            </a:solidFill>
            <a:prstDash val="solid"/>
            <a:round/>
            <a:headEnd len="med" w="med" type="none"/>
            <a:tailEnd len="med" w="med" type="none"/>
          </a:ln>
        </p:spPr>
      </p:cxnSp>
      <p:cxnSp>
        <p:nvCxnSpPr>
          <p:cNvPr id="18" name="Shape 18"/>
          <p:cNvCxnSpPr/>
          <p:nvPr/>
        </p:nvCxnSpPr>
        <p:spPr>
          <a:xfrm>
            <a:off x="425200" y="4740000"/>
            <a:ext cx="8296800" cy="0"/>
          </a:xfrm>
          <a:prstGeom prst="straightConnector1">
            <a:avLst/>
          </a:prstGeom>
          <a:noFill/>
          <a:ln cap="flat" cmpd="sng" w="19050">
            <a:solidFill>
              <a:schemeClr val="lt1"/>
            </a:solidFill>
            <a:prstDash val="solid"/>
            <a:round/>
            <a:headEnd len="med" w="med" type="none"/>
            <a:tailEnd len="med" w="med" type="none"/>
          </a:ln>
        </p:spPr>
      </p:cxnSp>
      <p:sp>
        <p:nvSpPr>
          <p:cNvPr id="19" name="Shape 19"/>
          <p:cNvSpPr txBox="1"/>
          <p:nvPr>
            <p:ph type="title"/>
          </p:nvPr>
        </p:nvSpPr>
        <p:spPr>
          <a:xfrm>
            <a:off x="406425" y="1806825"/>
            <a:ext cx="8296800" cy="1542000"/>
          </a:xfrm>
          <a:prstGeom prst="rect">
            <a:avLst/>
          </a:prstGeom>
        </p:spPr>
        <p:txBody>
          <a:bodyPr anchorCtr="0" anchor="ctr" bIns="91425" lIns="91425" rIns="91425" wrap="square" tIns="91425"/>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p:txBody>
      </p:sp>
      <p:sp>
        <p:nvSpPr>
          <p:cNvPr id="20" name="Shape 20"/>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23" name="Shape 23"/>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24" name="Shape 24"/>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25" name="Shape 25"/>
          <p:cNvSpPr txBox="1"/>
          <p:nvPr>
            <p:ph type="title"/>
          </p:nvPr>
        </p:nvSpPr>
        <p:spPr>
          <a:xfrm>
            <a:off x="2400250" y="575950"/>
            <a:ext cx="6321600" cy="635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2410112" y="1595775"/>
            <a:ext cx="6321600" cy="30023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8"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30" name="Shape 30"/>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31" name="Shape 31"/>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32" name="Shape 32"/>
          <p:cNvSpPr txBox="1"/>
          <p:nvPr>
            <p:ph type="title"/>
          </p:nvPr>
        </p:nvSpPr>
        <p:spPr>
          <a:xfrm>
            <a:off x="2400250" y="575950"/>
            <a:ext cx="6321600" cy="635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 type="body"/>
          </p:nvPr>
        </p:nvSpPr>
        <p:spPr>
          <a:xfrm>
            <a:off x="2400302" y="1602675"/>
            <a:ext cx="3071400" cy="3002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2" type="body"/>
          </p:nvPr>
        </p:nvSpPr>
        <p:spPr>
          <a:xfrm>
            <a:off x="5650571" y="1602675"/>
            <a:ext cx="3071400" cy="3002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6" name="Shape 36"/>
        <p:cNvGrpSpPr/>
        <p:nvPr/>
      </p:nvGrpSpPr>
      <p:grpSpPr>
        <a:xfrm>
          <a:off x="0" y="0"/>
          <a:ext cx="0" cy="0"/>
          <a:chOff x="0" y="0"/>
          <a:chExt cx="0" cy="0"/>
        </a:xfrm>
      </p:grpSpPr>
      <p:sp>
        <p:nvSpPr>
          <p:cNvPr id="37" name="Shape 37"/>
          <p:cNvSpPr txBox="1"/>
          <p:nvPr>
            <p:ph type="title"/>
          </p:nvPr>
        </p:nvSpPr>
        <p:spPr>
          <a:xfrm>
            <a:off x="303300" y="411575"/>
            <a:ext cx="8520600" cy="6396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8" name="Shape 38"/>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9"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319500" y="936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2" name="Shape 42"/>
          <p:cNvSpPr txBox="1"/>
          <p:nvPr>
            <p:ph idx="1" type="body"/>
          </p:nvPr>
        </p:nvSpPr>
        <p:spPr>
          <a:xfrm>
            <a:off x="319500" y="1846803"/>
            <a:ext cx="2808000" cy="28062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3" name="Shape 43"/>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44"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46" name="Shape 46"/>
          <p:cNvSpPr txBox="1"/>
          <p:nvPr>
            <p:ph type="title"/>
          </p:nvPr>
        </p:nvSpPr>
        <p:spPr>
          <a:xfrm>
            <a:off x="283103" y="712140"/>
            <a:ext cx="6244200" cy="3835500"/>
          </a:xfrm>
          <a:prstGeom prst="rect">
            <a:avLst/>
          </a:prstGeom>
        </p:spPr>
        <p:txBody>
          <a:bodyPr anchorCtr="0" anchor="ctr"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8"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50" name="Shape 5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51" name="Shape 51"/>
          <p:cNvSpPr txBox="1"/>
          <p:nvPr>
            <p:ph type="title"/>
          </p:nvPr>
        </p:nvSpPr>
        <p:spPr>
          <a:xfrm>
            <a:off x="265500" y="1397350"/>
            <a:ext cx="4045200" cy="1318200"/>
          </a:xfrm>
          <a:prstGeom prst="rect">
            <a:avLst/>
          </a:prstGeom>
        </p:spPr>
        <p:txBody>
          <a:bodyPr anchorCtr="0" anchor="b" bIns="91425" lIns="91425" rIns="91425" wrap="square" tIns="91425"/>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p:txBody>
      </p:sp>
      <p:sp>
        <p:nvSpPr>
          <p:cNvPr id="52" name="Shape 52"/>
          <p:cNvSpPr txBox="1"/>
          <p:nvPr>
            <p:ph idx="1" type="subTitle"/>
          </p:nvPr>
        </p:nvSpPr>
        <p:spPr>
          <a:xfrm>
            <a:off x="265500" y="2735370"/>
            <a:ext cx="4045200" cy="1345499"/>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3" name="Shape 5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4" name="Shape 54"/>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5"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57" name="Shape 57"/>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58" name="Shape 58"/>
          <p:cNvSpPr txBox="1"/>
          <p:nvPr>
            <p:ph idx="1" type="body"/>
          </p:nvPr>
        </p:nvSpPr>
        <p:spPr>
          <a:xfrm>
            <a:off x="328017" y="4226025"/>
            <a:ext cx="8388600" cy="3936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59" name="Shape 59"/>
          <p:cNvSpPr txBox="1"/>
          <p:nvPr>
            <p:ph idx="12" type="sldNum"/>
          </p:nvPr>
        </p:nvSpPr>
        <p:spPr>
          <a:xfrm>
            <a:off x="8497999" y="468875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400250" y="575950"/>
            <a:ext cx="6321600" cy="635400"/>
          </a:xfrm>
          <a:prstGeom prst="rect">
            <a:avLst/>
          </a:prstGeom>
          <a:noFill/>
          <a:ln>
            <a:noFill/>
          </a:ln>
        </p:spPr>
        <p:txBody>
          <a:bodyPr anchorCtr="0" anchor="t" bIns="91425" lIns="91425" rIns="91425" wrap="square"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2410112" y="1595775"/>
            <a:ext cx="6321600" cy="3002399"/>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Lato"/>
              <a:buChar char="●"/>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9kOGOY7vthk"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nvJFI3ChOUU" TargetMode="Externa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ctrTitle"/>
          </p:nvPr>
        </p:nvSpPr>
        <p:spPr>
          <a:xfrm>
            <a:off x="2371725" y="630225"/>
            <a:ext cx="6331500" cy="3285000"/>
          </a:xfrm>
          <a:prstGeom prst="rect">
            <a:avLst/>
          </a:prstGeom>
        </p:spPr>
        <p:txBody>
          <a:bodyPr anchorCtr="0" anchor="t" bIns="91425" lIns="91425" rIns="91425" wrap="square" tIns="91425">
            <a:noAutofit/>
          </a:bodyPr>
          <a:lstStyle/>
          <a:p>
            <a:pPr lvl="0" algn="ctr">
              <a:spcBef>
                <a:spcPts val="0"/>
              </a:spcBef>
              <a:buNone/>
            </a:pPr>
            <a:r>
              <a:rPr lang="en"/>
              <a:t>Analyzing Proteins from a </a:t>
            </a:r>
            <a:r>
              <a:rPr i="1" lang="en"/>
              <a:t>Tyrannosaurus rex</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descr="A 3D animation shows how the DNA genetic &quot;code&quot; leads to proteins that help us develop and function.  Originally created for Learn About Spinal Muscular Atrophy ( http://www.learnaboutsma.org/ )  TRANSCRIPT: The DNA double helix contains two linear sequences of the letters A C G and T, which carry coded instructions.   Transcription of DNA begins with a bundle of factors assembling at the start of a gene, to read off the information that will be needed to make a protein. The blue molecule is unzipping the double helix and copying one of the two strands. The yellow chain snaking out of the top is a close chemical cousin of DNA called RNA. The building blocks to make the RNA enter through an intake hole. They are matched to the DNA - letter by letter - to copy the gene.   At this point the RNA needs to be edited before it can be translated into a protein. This editing process is called splicing, which involves removing the green non-coding regions called &quot;introns&quot;, leaving only the yellow, protein-coding &quot;exons.&quot; Splicing begins with assembly of factors at the intron/exon borders, which act as beacons to guide small proteins to form a splicing machine, called the spliceosome. The animation is showing this happening in real time. The spliceosome then brings the exons on either side of the intron very close together, ready to be cut. One end of the intron is cut and folded back on itself to join and form a loop. The spliceosome then cuts the RNA to release the loop and join the two exons together. The edited RNA and intron are released, and the spliceosome disassembles. This process is repeated for every intron in the RNA. Numerous spliceosomes remove all the introns so that the edited RNA contains only exons, which are the complete instructions for the protein. Again, this is happening in real time.   When the RNA copy is complete, it snakes out into the outer part of the cell. Then all the components of a molecular factory called a ribosome lock together around the RNA. It translates the genetic information in the RNA into a string of amino acids that will become a protein. Special transfer molecules — the green triangles — bring each amino acid to the ribosome. Inside the ribosome, the RNA is pulled through like a tape. There are different transfer molecules for each of the twenty amino acids, shown as small red tips. The code for each amino acid is read off the RNA, three letters at a time, and matched to three corresponding letters on the transfer molecules. The amino acid is added to the growing protein chain and after a few seconds the protein starts to emerge from the ribosome. Ribosomes can make many proteins. It just depends what genetic message you feed into the RNA." id="141" name="Shape 141" title="The Central Dogma of Biology">
            <a:hlinkClick r:id="rId3"/>
          </p:cNvPr>
          <p:cNvSpPr/>
          <p:nvPr/>
        </p:nvSpPr>
        <p:spPr>
          <a:xfrm>
            <a:off x="2285949" y="0"/>
            <a:ext cx="6858043" cy="5143500"/>
          </a:xfrm>
          <a:prstGeom prst="rect">
            <a:avLst/>
          </a:prstGeom>
          <a:blipFill>
            <a:blip r:embed="rId4">
              <a:alphaModFix/>
            </a:blip>
            <a:stretch>
              <a:fillRect/>
            </a:stretch>
          </a:blipFill>
          <a:ln>
            <a:noFill/>
          </a:ln>
        </p:spPr>
      </p:sp>
      <p:sp>
        <p:nvSpPr>
          <p:cNvPr id="142" name="Shape 142"/>
          <p:cNvSpPr txBox="1"/>
          <p:nvPr/>
        </p:nvSpPr>
        <p:spPr>
          <a:xfrm>
            <a:off x="229775" y="998650"/>
            <a:ext cx="2023800" cy="3809100"/>
          </a:xfrm>
          <a:prstGeom prst="rect">
            <a:avLst/>
          </a:prstGeom>
          <a:noFill/>
          <a:ln>
            <a:noFill/>
          </a:ln>
        </p:spPr>
        <p:txBody>
          <a:bodyPr anchorCtr="0" anchor="t" bIns="91425" lIns="91425" rIns="91425" wrap="square" tIns="91425">
            <a:noAutofit/>
          </a:bodyPr>
          <a:lstStyle/>
          <a:p>
            <a:pPr lvl="0">
              <a:spcBef>
                <a:spcPts val="0"/>
              </a:spcBef>
              <a:buNone/>
            </a:pPr>
            <a:r>
              <a:rPr lang="en"/>
              <a:t>Here is a video showing the process of the central dogma. </a:t>
            </a:r>
          </a:p>
          <a:p>
            <a:pPr lvl="0">
              <a:spcBef>
                <a:spcPts val="0"/>
              </a:spcBef>
              <a:buNone/>
            </a:pPr>
            <a:r>
              <a:t/>
            </a:r>
            <a:endParaRPr/>
          </a:p>
          <a:p>
            <a:pPr lvl="0">
              <a:spcBef>
                <a:spcPts val="0"/>
              </a:spcBef>
              <a:buNone/>
            </a:pPr>
            <a:r>
              <a:rPr lang="en"/>
              <a:t>This video includes some information is that not necessary to know for this activity, like RNA splicing. </a:t>
            </a:r>
          </a:p>
          <a:p>
            <a:pPr lvl="0">
              <a:spcBef>
                <a:spcPts val="0"/>
              </a:spcBef>
              <a:buNone/>
            </a:pPr>
            <a:r>
              <a:t/>
            </a:r>
            <a:endParaRPr/>
          </a:p>
          <a:p>
            <a:pPr lvl="0">
              <a:spcBef>
                <a:spcPts val="0"/>
              </a:spcBef>
              <a:buNone/>
            </a:pPr>
            <a:r>
              <a:rPr lang="en"/>
              <a:t>However, it does do a good job at visualizing what is really going on during this process.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2400250" y="575950"/>
            <a:ext cx="6321600" cy="635400"/>
          </a:xfrm>
          <a:prstGeom prst="rect">
            <a:avLst/>
          </a:prstGeom>
        </p:spPr>
        <p:txBody>
          <a:bodyPr anchorCtr="0" anchor="t" bIns="91425" lIns="91425" rIns="91425" wrap="square" tIns="91425">
            <a:noAutofit/>
          </a:bodyPr>
          <a:lstStyle/>
          <a:p>
            <a:pPr lvl="0">
              <a:spcBef>
                <a:spcPts val="0"/>
              </a:spcBef>
              <a:buNone/>
            </a:pPr>
            <a:r>
              <a:rPr lang="en"/>
              <a:t>Molecular Evolution </a:t>
            </a:r>
          </a:p>
        </p:txBody>
      </p:sp>
      <p:sp>
        <p:nvSpPr>
          <p:cNvPr id="148" name="Shape 148"/>
          <p:cNvSpPr txBox="1"/>
          <p:nvPr>
            <p:ph idx="1" type="body"/>
          </p:nvPr>
        </p:nvSpPr>
        <p:spPr>
          <a:xfrm>
            <a:off x="2410100" y="1281450"/>
            <a:ext cx="6321600" cy="839699"/>
          </a:xfrm>
          <a:prstGeom prst="rect">
            <a:avLst/>
          </a:prstGeom>
        </p:spPr>
        <p:txBody>
          <a:bodyPr anchorCtr="0" anchor="t" bIns="91425" lIns="91425" rIns="91425" wrap="square" tIns="91425">
            <a:noAutofit/>
          </a:bodyPr>
          <a:lstStyle/>
          <a:p>
            <a:pPr lvl="0">
              <a:spcBef>
                <a:spcPts val="0"/>
              </a:spcBef>
              <a:buNone/>
            </a:pPr>
            <a:r>
              <a:rPr lang="en" sz="1400"/>
              <a:t>Using DNA to understand how species evolve can be a confusing topic to understand. This video briefly covers what DNA is and how important it is in evolution.</a:t>
            </a:r>
          </a:p>
        </p:txBody>
      </p:sp>
      <p:sp>
        <p:nvSpPr>
          <p:cNvPr descr="http://www.facebook.com/ScienceReason ... Facts of Evolution (Chapter 7): Molecular Evolution - The Molecules Of Life.  --- Please SUBSCRIBE to Science &amp; Reason: • http://www.youtube.com/Best0fScience • http://www.youtube.com/ScienceTV • http://www.youtube.com/FFreeThinker ---  EVOLUTION IS REAL SCIENCE:  1. Does The Evidence Support Evolution? http://www.youtube.com/watch?v=p1R8w_QEvEU 2. Vitamin C And Common Ancestry http://www.youtube.com/watch?v=SF2N2lbb3dk 3. Are We Descended From Viruses? http://www.youtube.com/watch?v=nIsWZCSMSSs 4. Does The Fossil Record Support Evolution? http://www.youtube.com/watch?v=QWVoXZPOCGk 5. Where Are The Transitional Forms? http://www.youtube.com/watch?v=kfTbrHg8KGQ  FACTS OF EVOLUTION:  1. Introduction http://www.youtube.com/watch?v=43SskX-pEqA 2. Universal Common Descent http://www.youtube.com/watch?v=G0UGpcea8Zg 3. Good Design, Bad Design http://www.youtube.com/watch?v=1Mtr3Cum74A 4. Speciation And Extinction http://www.youtube.com/watch?v=T5kumHLiK4A 5. How Fast Is Evolution? http://www.youtube.com/watch?v=6XgeSi1EGkU 6. What Can Embryos Tell Us About Evolution? http://www.youtube.com/watch?v=uAZmLYWEPGk 7. The Molecules Of Life http://www.youtube.com/watch?v=nvJFI3ChOUU 8. Molecular Evolution: Genes And Proteins http://www.youtube.com/watch?v=mA7BE3mEb64 9. Retroviruses And Pseudogenes http://www.youtube.com/watch?v=8ZvTmgCk1Lo  ---  Molecular evolution is the process of evolution at the scale of DNA, RNA, and proteins. Molecular evolution emerged as a scientific field in the 1960s as researchers from molecular biology, evolutionary biology and population genetics sought to understand recent discoveries on the structure and function of nucleic acids and protein.  Some of the key topics that spurred development of the field have been the evolution of enzyme function, the use of nucleic acid divergence as a &quot;molecular clock&quot; to study species divergence, and the origin of non-functional or junk DNA. Recent advances in genomics, including whole-genome sequencing, high-throughput protein characterization, and bioinformatics have led to a dramatic increase in studies on the topic. In the 2000s, some of the active topics have been the role of gene duplication in the emergence of novel gene function, the extent of adaptive molecular evolution versus neutral drift, and the identification of molecular changes responsible for various human characteristics especially those pertaining to infection, disease, and cognition.  • http://en.wikipedia.org/wiki/Molecular_evolution ." id="149" name="Shape 149" title="Facts Of Evolution: The Molecules Of Life">
            <a:hlinkClick r:id="rId3"/>
          </p:cNvPr>
          <p:cNvSpPr/>
          <p:nvPr/>
        </p:nvSpPr>
        <p:spPr>
          <a:xfrm>
            <a:off x="3720084" y="1897850"/>
            <a:ext cx="3701641" cy="2776224"/>
          </a:xfrm>
          <a:prstGeom prst="rect">
            <a:avLst/>
          </a:prstGeom>
          <a:blipFill>
            <a:blip r:embed="rId4">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2400250" y="575950"/>
            <a:ext cx="6321600" cy="635400"/>
          </a:xfrm>
          <a:prstGeom prst="rect">
            <a:avLst/>
          </a:prstGeom>
        </p:spPr>
        <p:txBody>
          <a:bodyPr anchorCtr="0" anchor="t" bIns="91425" lIns="91425" rIns="91425" wrap="square" tIns="91425">
            <a:noAutofit/>
          </a:bodyPr>
          <a:lstStyle/>
          <a:p>
            <a:pPr lvl="0">
              <a:spcBef>
                <a:spcPts val="0"/>
              </a:spcBef>
              <a:buNone/>
            </a:pPr>
            <a:r>
              <a:rPr lang="en"/>
              <a:t>Activity 2</a:t>
            </a:r>
          </a:p>
        </p:txBody>
      </p:sp>
      <p:sp>
        <p:nvSpPr>
          <p:cNvPr id="155" name="Shape 155"/>
          <p:cNvSpPr txBox="1"/>
          <p:nvPr>
            <p:ph idx="1" type="body"/>
          </p:nvPr>
        </p:nvSpPr>
        <p:spPr>
          <a:xfrm>
            <a:off x="2410112" y="1595775"/>
            <a:ext cx="6321600" cy="3002399"/>
          </a:xfrm>
          <a:prstGeom prst="rect">
            <a:avLst/>
          </a:prstGeom>
        </p:spPr>
        <p:txBody>
          <a:bodyPr anchorCtr="0" anchor="t" bIns="91425" lIns="91425" rIns="91425" wrap="square" tIns="91425">
            <a:noAutofit/>
          </a:bodyPr>
          <a:lstStyle/>
          <a:p>
            <a:pPr lvl="0">
              <a:spcBef>
                <a:spcPts val="0"/>
              </a:spcBef>
              <a:buNone/>
            </a:pPr>
            <a:r>
              <a:rPr lang="en"/>
              <a:t>Now that you have a basic background on these topics you may start Activity 2. Please open the PDF labeled “PDF for students Activity 2” and get started!</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2400250" y="575950"/>
            <a:ext cx="6321600" cy="635400"/>
          </a:xfrm>
          <a:prstGeom prst="rect">
            <a:avLst/>
          </a:prstGeom>
        </p:spPr>
        <p:txBody>
          <a:bodyPr anchorCtr="0" anchor="t" bIns="91425" lIns="91425" rIns="91425" wrap="square" tIns="91425">
            <a:noAutofit/>
          </a:bodyPr>
          <a:lstStyle/>
          <a:p>
            <a:pPr lvl="0">
              <a:spcBef>
                <a:spcPts val="0"/>
              </a:spcBef>
              <a:buNone/>
            </a:pPr>
            <a:r>
              <a:rPr lang="en"/>
              <a:t>Today’s Goal</a:t>
            </a:r>
          </a:p>
        </p:txBody>
      </p:sp>
      <p:sp>
        <p:nvSpPr>
          <p:cNvPr id="78" name="Shape 78"/>
          <p:cNvSpPr txBox="1"/>
          <p:nvPr>
            <p:ph idx="1" type="body"/>
          </p:nvPr>
        </p:nvSpPr>
        <p:spPr>
          <a:xfrm>
            <a:off x="2410112" y="1595775"/>
            <a:ext cx="6321600" cy="3002399"/>
          </a:xfrm>
          <a:prstGeom prst="rect">
            <a:avLst/>
          </a:prstGeom>
        </p:spPr>
        <p:txBody>
          <a:bodyPr anchorCtr="0" anchor="t" bIns="91425" lIns="91425" rIns="91425" wrap="square" tIns="91425">
            <a:noAutofit/>
          </a:bodyPr>
          <a:lstStyle/>
          <a:p>
            <a:pPr indent="-317500" lvl="0" marL="457200" rtl="0">
              <a:lnSpc>
                <a:spcPct val="150000"/>
              </a:lnSpc>
              <a:spcBef>
                <a:spcPts val="0"/>
              </a:spcBef>
              <a:spcAft>
                <a:spcPts val="0"/>
              </a:spcAft>
              <a:buSzPct val="100000"/>
              <a:buFont typeface="Arial"/>
              <a:buChar char="●"/>
            </a:pPr>
            <a:r>
              <a:rPr lang="en" sz="1400">
                <a:latin typeface="Arial"/>
                <a:ea typeface="Arial"/>
                <a:cs typeface="Arial"/>
                <a:sym typeface="Arial"/>
              </a:rPr>
              <a:t>Learn how a mass spectrometer can be used to identify the types of protein in a biological sample.</a:t>
            </a:r>
          </a:p>
          <a:p>
            <a:pPr indent="-317500" lvl="0" marL="457200" rtl="0">
              <a:lnSpc>
                <a:spcPct val="150000"/>
              </a:lnSpc>
              <a:spcBef>
                <a:spcPts val="0"/>
              </a:spcBef>
              <a:spcAft>
                <a:spcPts val="0"/>
              </a:spcAft>
              <a:buSzPct val="100000"/>
              <a:buFont typeface="Arial"/>
              <a:buChar char="●"/>
            </a:pPr>
            <a:r>
              <a:rPr lang="en" sz="1400">
                <a:latin typeface="Arial"/>
                <a:ea typeface="Arial"/>
                <a:cs typeface="Arial"/>
                <a:sym typeface="Arial"/>
              </a:rPr>
              <a:t>Learn how proteins are analyzed from a dinosaur fossil.</a:t>
            </a:r>
          </a:p>
          <a:p>
            <a:pPr indent="-317500" lvl="0" marL="457200" rtl="0">
              <a:lnSpc>
                <a:spcPct val="150000"/>
              </a:lnSpc>
              <a:spcBef>
                <a:spcPts val="0"/>
              </a:spcBef>
              <a:spcAft>
                <a:spcPts val="0"/>
              </a:spcAft>
              <a:buSzPct val="100000"/>
              <a:buFont typeface="Arial"/>
              <a:buChar char="●"/>
            </a:pPr>
            <a:r>
              <a:rPr lang="en" sz="1400">
                <a:latin typeface="Arial"/>
                <a:ea typeface="Arial"/>
                <a:cs typeface="Arial"/>
                <a:sym typeface="Arial"/>
              </a:rPr>
              <a:t>Be able to analyze protein mass spectra and to compare two mass spectra in order to identify an unknown protein fragment.</a:t>
            </a:r>
          </a:p>
          <a:p>
            <a:pPr lvl="0">
              <a:spcBef>
                <a:spcPts val="0"/>
              </a:spcBef>
              <a:buNone/>
            </a:pPr>
            <a:r>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2400250" y="575950"/>
            <a:ext cx="6321600" cy="635400"/>
          </a:xfrm>
          <a:prstGeom prst="rect">
            <a:avLst/>
          </a:prstGeom>
        </p:spPr>
        <p:txBody>
          <a:bodyPr anchorCtr="0" anchor="t" bIns="91425" lIns="91425" rIns="91425" wrap="square" tIns="91425">
            <a:noAutofit/>
          </a:bodyPr>
          <a:lstStyle/>
          <a:p>
            <a:pPr lvl="0">
              <a:spcBef>
                <a:spcPts val="0"/>
              </a:spcBef>
              <a:buNone/>
            </a:pPr>
            <a:r>
              <a:rPr lang="en"/>
              <a:t>Getting ready for the activity</a:t>
            </a:r>
          </a:p>
        </p:txBody>
      </p:sp>
      <p:sp>
        <p:nvSpPr>
          <p:cNvPr id="84" name="Shape 84"/>
          <p:cNvSpPr txBox="1"/>
          <p:nvPr>
            <p:ph idx="1" type="body"/>
          </p:nvPr>
        </p:nvSpPr>
        <p:spPr>
          <a:xfrm>
            <a:off x="2410112" y="1595775"/>
            <a:ext cx="6321600" cy="3002399"/>
          </a:xfrm>
          <a:prstGeom prst="rect">
            <a:avLst/>
          </a:prstGeom>
        </p:spPr>
        <p:txBody>
          <a:bodyPr anchorCtr="0" anchor="t" bIns="91425" lIns="91425" rIns="91425" wrap="square" tIns="91425">
            <a:noAutofit/>
          </a:bodyPr>
          <a:lstStyle/>
          <a:p>
            <a:pPr indent="-317500" lvl="0" marL="457200" rtl="0">
              <a:spcBef>
                <a:spcPts val="0"/>
              </a:spcBef>
              <a:spcAft>
                <a:spcPts val="0"/>
              </a:spcAft>
              <a:buSzPct val="100000"/>
              <a:buChar char="●"/>
            </a:pPr>
            <a:r>
              <a:rPr lang="en" sz="1400"/>
              <a:t>The three extinct animals we will discuss: </a:t>
            </a:r>
            <a:r>
              <a:rPr i="1" lang="en" sz="1400"/>
              <a:t>T. rex</a:t>
            </a:r>
            <a:r>
              <a:rPr lang="en" sz="1400"/>
              <a:t>, mastodon, hadrosaur</a:t>
            </a:r>
          </a:p>
          <a:p>
            <a:pPr indent="-317500" lvl="0" marL="457200" rtl="0">
              <a:spcBef>
                <a:spcPts val="1600"/>
              </a:spcBef>
              <a:spcAft>
                <a:spcPts val="0"/>
              </a:spcAft>
              <a:buSzPct val="100000"/>
              <a:buChar char="●"/>
            </a:pPr>
            <a:r>
              <a:rPr lang="en" sz="1400"/>
              <a:t>What is a Mass Spectrometer?</a:t>
            </a:r>
          </a:p>
          <a:p>
            <a:pPr indent="-317500" lvl="0" marL="457200" rtl="0">
              <a:spcBef>
                <a:spcPts val="1600"/>
              </a:spcBef>
              <a:spcAft>
                <a:spcPts val="0"/>
              </a:spcAft>
              <a:buSzPct val="100000"/>
              <a:buChar char="●"/>
            </a:pPr>
            <a:r>
              <a:rPr lang="en" sz="1400"/>
              <a:t>What are spectra?</a:t>
            </a:r>
          </a:p>
          <a:p>
            <a:pPr indent="-317500" lvl="0" marL="457200" rtl="0">
              <a:spcBef>
                <a:spcPts val="1600"/>
              </a:spcBef>
              <a:spcAft>
                <a:spcPts val="0"/>
              </a:spcAft>
              <a:buSzPct val="100000"/>
              <a:buChar char="●"/>
            </a:pPr>
            <a:r>
              <a:rPr lang="en" sz="1400"/>
              <a:t>What is the central dogma?</a:t>
            </a:r>
          </a:p>
          <a:p>
            <a:pPr indent="-317500" lvl="0" marL="457200" rtl="0">
              <a:spcBef>
                <a:spcPts val="1600"/>
              </a:spcBef>
              <a:spcAft>
                <a:spcPts val="0"/>
              </a:spcAft>
              <a:buSzPct val="100000"/>
              <a:buChar char="●"/>
            </a:pPr>
            <a:r>
              <a:rPr lang="en" sz="1400"/>
              <a:t>How is DNA used to learn more about evolution?</a:t>
            </a:r>
          </a:p>
          <a:p>
            <a:pPr lvl="0">
              <a:spcBef>
                <a:spcPts val="0"/>
              </a:spcBef>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2580600" y="556150"/>
            <a:ext cx="6321600" cy="635400"/>
          </a:xfrm>
          <a:prstGeom prst="rect">
            <a:avLst/>
          </a:prstGeom>
        </p:spPr>
        <p:txBody>
          <a:bodyPr anchorCtr="0" anchor="t" bIns="91425" lIns="91425" rIns="91425" wrap="square" tIns="91425">
            <a:noAutofit/>
          </a:bodyPr>
          <a:lstStyle/>
          <a:p>
            <a:pPr lvl="0">
              <a:spcBef>
                <a:spcPts val="0"/>
              </a:spcBef>
              <a:buNone/>
            </a:pPr>
            <a:r>
              <a:rPr lang="en"/>
              <a:t>Tyrannosaurus rex</a:t>
            </a:r>
          </a:p>
        </p:txBody>
      </p:sp>
      <p:sp>
        <p:nvSpPr>
          <p:cNvPr id="90" name="Shape 90"/>
          <p:cNvSpPr txBox="1"/>
          <p:nvPr>
            <p:ph idx="1" type="body"/>
          </p:nvPr>
        </p:nvSpPr>
        <p:spPr>
          <a:xfrm>
            <a:off x="2627050" y="1191550"/>
            <a:ext cx="5983200" cy="1227900"/>
          </a:xfrm>
          <a:prstGeom prst="rect">
            <a:avLst/>
          </a:prstGeom>
        </p:spPr>
        <p:txBody>
          <a:bodyPr anchorCtr="0" anchor="t" bIns="91425" lIns="91425" rIns="91425" wrap="square" tIns="91425">
            <a:noAutofit/>
          </a:bodyPr>
          <a:lstStyle/>
          <a:p>
            <a:pPr lvl="0">
              <a:spcBef>
                <a:spcPts val="0"/>
              </a:spcBef>
              <a:buNone/>
            </a:pPr>
            <a:r>
              <a:rPr lang="en" sz="1400"/>
              <a:t>65 to 70 million years ago the Tyrannosaurus rex dominated the land in western portion of the US. </a:t>
            </a:r>
            <a:r>
              <a:rPr lang="en" sz="1400">
                <a:latin typeface="Arial"/>
                <a:ea typeface="Arial"/>
                <a:cs typeface="Arial"/>
                <a:sym typeface="Arial"/>
              </a:rPr>
              <a:t>They once stood 12 feet tall, and 40 feet long, and is one of the largest carnivores to ever live on Earth. </a:t>
            </a:r>
            <a:r>
              <a:rPr lang="en" sz="1400"/>
              <a:t>Sadly, t</a:t>
            </a:r>
            <a:r>
              <a:rPr lang="en" sz="1400"/>
              <a:t>hey were also among the last of the large dinosaurs left. </a:t>
            </a:r>
          </a:p>
        </p:txBody>
      </p:sp>
      <p:pic>
        <p:nvPicPr>
          <p:cNvPr descr="File:Tyrannosaurus AMNH 5027.jpg - Wikimedia Commons" id="91" name="Shape 91"/>
          <p:cNvPicPr preferRelativeResize="0"/>
          <p:nvPr/>
        </p:nvPicPr>
        <p:blipFill>
          <a:blip r:embed="rId3">
            <a:alphaModFix/>
          </a:blip>
          <a:stretch>
            <a:fillRect/>
          </a:stretch>
        </p:blipFill>
        <p:spPr>
          <a:xfrm>
            <a:off x="2477075" y="2492087"/>
            <a:ext cx="2883473" cy="2162613"/>
          </a:xfrm>
          <a:prstGeom prst="rect">
            <a:avLst/>
          </a:prstGeom>
          <a:noFill/>
          <a:ln>
            <a:noFill/>
          </a:ln>
        </p:spPr>
      </p:pic>
      <p:pic>
        <p:nvPicPr>
          <p:cNvPr descr="trex.jpg" id="92" name="Shape 92"/>
          <p:cNvPicPr preferRelativeResize="0"/>
          <p:nvPr/>
        </p:nvPicPr>
        <p:blipFill>
          <a:blip r:embed="rId4">
            <a:alphaModFix/>
          </a:blip>
          <a:stretch>
            <a:fillRect/>
          </a:stretch>
        </p:blipFill>
        <p:spPr>
          <a:xfrm>
            <a:off x="5366699" y="2868124"/>
            <a:ext cx="3535497" cy="1786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2400250" y="575950"/>
            <a:ext cx="6321600" cy="635400"/>
          </a:xfrm>
          <a:prstGeom prst="rect">
            <a:avLst/>
          </a:prstGeom>
        </p:spPr>
        <p:txBody>
          <a:bodyPr anchorCtr="0" anchor="t" bIns="91425" lIns="91425" rIns="91425" wrap="square" tIns="91425">
            <a:noAutofit/>
          </a:bodyPr>
          <a:lstStyle/>
          <a:p>
            <a:pPr lvl="0">
              <a:spcBef>
                <a:spcPts val="0"/>
              </a:spcBef>
              <a:buNone/>
            </a:pPr>
            <a:r>
              <a:rPr lang="en"/>
              <a:t>Mastodon</a:t>
            </a:r>
          </a:p>
        </p:txBody>
      </p:sp>
      <p:sp>
        <p:nvSpPr>
          <p:cNvPr id="98" name="Shape 98"/>
          <p:cNvSpPr txBox="1"/>
          <p:nvPr>
            <p:ph idx="1" type="body"/>
          </p:nvPr>
        </p:nvSpPr>
        <p:spPr>
          <a:xfrm>
            <a:off x="2456850" y="1069350"/>
            <a:ext cx="6265200" cy="1100100"/>
          </a:xfrm>
          <a:prstGeom prst="rect">
            <a:avLst/>
          </a:prstGeom>
        </p:spPr>
        <p:txBody>
          <a:bodyPr anchorCtr="0" anchor="t" bIns="91425" lIns="91425" rIns="91425" wrap="square" tIns="91425">
            <a:noAutofit/>
          </a:bodyPr>
          <a:lstStyle/>
          <a:p>
            <a:pPr lvl="0">
              <a:spcBef>
                <a:spcPts val="0"/>
              </a:spcBef>
              <a:buNone/>
            </a:pPr>
            <a:r>
              <a:rPr lang="en" sz="1400"/>
              <a:t>The Mastodon (</a:t>
            </a:r>
            <a:r>
              <a:rPr i="1" lang="en" sz="1400"/>
              <a:t>Mammut americanum</a:t>
            </a:r>
            <a:r>
              <a:rPr lang="en" sz="1400"/>
              <a:t>) is an extinct mammal, closely related to the woolly mammoths. They lived in North and Central America roughly 10,000 years to 13 million years ago. In today’s activity you will only be working with a T-rex fossil, however, the Mastodon will come up in future activities. </a:t>
            </a:r>
          </a:p>
        </p:txBody>
      </p:sp>
      <p:pic>
        <p:nvPicPr>
          <p:cNvPr descr="File:High res mastodon rendering.jpg - Wikimedia Commons" id="99" name="Shape 99"/>
          <p:cNvPicPr preferRelativeResize="0"/>
          <p:nvPr/>
        </p:nvPicPr>
        <p:blipFill>
          <a:blip r:embed="rId3">
            <a:alphaModFix/>
          </a:blip>
          <a:stretch>
            <a:fillRect/>
          </a:stretch>
        </p:blipFill>
        <p:spPr>
          <a:xfrm>
            <a:off x="3266900" y="2431575"/>
            <a:ext cx="4645096" cy="22523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descr="hadrosaur 2.jpg" id="104" name="Shape 104"/>
          <p:cNvPicPr preferRelativeResize="0"/>
          <p:nvPr/>
        </p:nvPicPr>
        <p:blipFill>
          <a:blip r:embed="rId3">
            <a:alphaModFix/>
          </a:blip>
          <a:stretch>
            <a:fillRect/>
          </a:stretch>
        </p:blipFill>
        <p:spPr>
          <a:xfrm>
            <a:off x="2684075" y="2394502"/>
            <a:ext cx="5305149" cy="2282821"/>
          </a:xfrm>
          <a:prstGeom prst="rect">
            <a:avLst/>
          </a:prstGeom>
          <a:noFill/>
          <a:ln>
            <a:noFill/>
          </a:ln>
        </p:spPr>
      </p:pic>
      <p:sp>
        <p:nvSpPr>
          <p:cNvPr id="105" name="Shape 105"/>
          <p:cNvSpPr txBox="1"/>
          <p:nvPr>
            <p:ph type="title"/>
          </p:nvPr>
        </p:nvSpPr>
        <p:spPr>
          <a:xfrm>
            <a:off x="2400250" y="575950"/>
            <a:ext cx="6321600" cy="635400"/>
          </a:xfrm>
          <a:prstGeom prst="rect">
            <a:avLst/>
          </a:prstGeom>
        </p:spPr>
        <p:txBody>
          <a:bodyPr anchorCtr="0" anchor="t" bIns="91425" lIns="91425" rIns="91425" wrap="square" tIns="91425">
            <a:noAutofit/>
          </a:bodyPr>
          <a:lstStyle/>
          <a:p>
            <a:pPr lvl="0">
              <a:spcBef>
                <a:spcPts val="0"/>
              </a:spcBef>
              <a:buNone/>
            </a:pPr>
            <a:r>
              <a:rPr lang="en"/>
              <a:t>Hadrosaur </a:t>
            </a:r>
          </a:p>
        </p:txBody>
      </p:sp>
      <p:sp>
        <p:nvSpPr>
          <p:cNvPr id="106" name="Shape 106"/>
          <p:cNvSpPr txBox="1"/>
          <p:nvPr>
            <p:ph idx="1" type="body"/>
          </p:nvPr>
        </p:nvSpPr>
        <p:spPr>
          <a:xfrm>
            <a:off x="2518725" y="1211350"/>
            <a:ext cx="6213000" cy="1236600"/>
          </a:xfrm>
          <a:prstGeom prst="rect">
            <a:avLst/>
          </a:prstGeom>
        </p:spPr>
        <p:txBody>
          <a:bodyPr anchorCtr="0" anchor="t" bIns="91425" lIns="91425" rIns="91425" wrap="square" tIns="91425">
            <a:noAutofit/>
          </a:bodyPr>
          <a:lstStyle/>
          <a:p>
            <a:pPr lvl="0" rtl="0">
              <a:spcBef>
                <a:spcPts val="0"/>
              </a:spcBef>
              <a:spcAft>
                <a:spcPts val="0"/>
              </a:spcAft>
              <a:buClr>
                <a:schemeClr val="dk2"/>
              </a:buClr>
              <a:buSzPct val="25000"/>
              <a:buFont typeface="Lato"/>
              <a:buNone/>
            </a:pPr>
            <a:r>
              <a:rPr lang="en" sz="1400"/>
              <a:t>Hadrosaurs were a family of common herbivorous dinosaur species that lived 65–75 million years ago. They are known as the “duck-billed” dinosaurs since the bones that make up their snout resemble the bill of a duck. Their “bill” was well adapted for ripping off plants.  Hadrosaurs ranged in size from 10 to 65 feet long, and could have possibly been able to outrun a </a:t>
            </a:r>
            <a:r>
              <a:rPr i="1" lang="en" sz="1400"/>
              <a:t>T. rex</a:t>
            </a:r>
            <a:r>
              <a:rPr lang="en" sz="1400"/>
              <a:t>. </a:t>
            </a:r>
          </a:p>
          <a:p>
            <a:pPr lvl="0">
              <a:spcBef>
                <a:spcPts val="0"/>
              </a:spcBef>
              <a:buNone/>
            </a:pPr>
            <a:r>
              <a:t/>
            </a:r>
            <a:endParaRPr sz="1400"/>
          </a:p>
        </p:txBody>
      </p:sp>
      <p:pic>
        <p:nvPicPr>
          <p:cNvPr descr="hadrosaur fossil.jpg" id="107" name="Shape 107"/>
          <p:cNvPicPr preferRelativeResize="0"/>
          <p:nvPr/>
        </p:nvPicPr>
        <p:blipFill>
          <a:blip r:embed="rId4">
            <a:alphaModFix/>
          </a:blip>
          <a:stretch>
            <a:fillRect/>
          </a:stretch>
        </p:blipFill>
        <p:spPr>
          <a:xfrm>
            <a:off x="11175" y="480949"/>
            <a:ext cx="2446024" cy="1834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2400250" y="575950"/>
            <a:ext cx="6321600" cy="635400"/>
          </a:xfrm>
          <a:prstGeom prst="rect">
            <a:avLst/>
          </a:prstGeom>
        </p:spPr>
        <p:txBody>
          <a:bodyPr anchorCtr="0" anchor="t" bIns="91425" lIns="91425" rIns="91425" wrap="square" tIns="91425">
            <a:noAutofit/>
          </a:bodyPr>
          <a:lstStyle/>
          <a:p>
            <a:pPr lvl="0">
              <a:spcBef>
                <a:spcPts val="0"/>
              </a:spcBef>
              <a:buNone/>
            </a:pPr>
            <a:r>
              <a:rPr lang="en"/>
              <a:t>Mass Spectrometer </a:t>
            </a:r>
          </a:p>
        </p:txBody>
      </p:sp>
      <p:sp>
        <p:nvSpPr>
          <p:cNvPr id="113" name="Shape 113"/>
          <p:cNvSpPr txBox="1"/>
          <p:nvPr>
            <p:ph idx="1" type="body"/>
          </p:nvPr>
        </p:nvSpPr>
        <p:spPr>
          <a:xfrm>
            <a:off x="2410112" y="1595775"/>
            <a:ext cx="6321600" cy="3002399"/>
          </a:xfrm>
          <a:prstGeom prst="rect">
            <a:avLst/>
          </a:prstGeom>
        </p:spPr>
        <p:txBody>
          <a:bodyPr anchorCtr="0" anchor="t" bIns="91425" lIns="91425" rIns="91425" wrap="square" tIns="91425">
            <a:noAutofit/>
          </a:bodyPr>
          <a:lstStyle/>
          <a:p>
            <a:pPr lvl="0" rtl="0">
              <a:spcBef>
                <a:spcPts val="0"/>
              </a:spcBef>
              <a:spcAft>
                <a:spcPts val="0"/>
              </a:spcAft>
              <a:buClr>
                <a:schemeClr val="dk2"/>
              </a:buClr>
              <a:buSzPct val="25000"/>
              <a:buFont typeface="Lato"/>
              <a:buNone/>
            </a:pPr>
            <a:r>
              <a:rPr lang="en" sz="1400"/>
              <a:t>Each chemical element has a specific number of protons and electrons, for example, a carbon atom normally has six protons and six electrons. </a:t>
            </a:r>
          </a:p>
          <a:p>
            <a:pPr lvl="0" rtl="0">
              <a:spcBef>
                <a:spcPts val="1600"/>
              </a:spcBef>
              <a:spcAft>
                <a:spcPts val="0"/>
              </a:spcAft>
              <a:buClr>
                <a:schemeClr val="dk2"/>
              </a:buClr>
              <a:buSzPct val="25000"/>
              <a:buFont typeface="Lato"/>
              <a:buNone/>
            </a:pPr>
            <a:r>
              <a:rPr lang="en" sz="1400"/>
              <a:t>If a carbon atom loses or gains an electron it changes the charge of the atom, making it an </a:t>
            </a:r>
            <a:r>
              <a:rPr b="1" lang="en" sz="1400"/>
              <a:t>ion.</a:t>
            </a:r>
            <a:r>
              <a:rPr lang="en" sz="1400"/>
              <a:t> If carbon loses one electron, it becomes a carbon ion with a +1 charge. </a:t>
            </a:r>
          </a:p>
          <a:p>
            <a:pPr lvl="0" rtl="0">
              <a:spcBef>
                <a:spcPts val="1600"/>
              </a:spcBef>
              <a:spcAft>
                <a:spcPts val="0"/>
              </a:spcAft>
              <a:buClr>
                <a:schemeClr val="dk2"/>
              </a:buClr>
              <a:buSzPct val="25000"/>
              <a:buFont typeface="Lato"/>
              <a:buNone/>
            </a:pPr>
            <a:r>
              <a:rPr lang="en" sz="1400"/>
              <a:t>A mass spectrometer (above left) is an instrument that can fragment a protein (from a complex sample) into ions, and determine precisely what molecules and compounds are found in the sample. It does this by analyzing, for each ion, the ratio of the ion’s mass (</a:t>
            </a:r>
            <a:r>
              <a:rPr i="1" lang="en" sz="1400"/>
              <a:t>m</a:t>
            </a:r>
            <a:r>
              <a:rPr lang="en" sz="1400"/>
              <a:t>) to its charge (</a:t>
            </a:r>
            <a:r>
              <a:rPr i="1" lang="en" sz="1400"/>
              <a:t>Z</a:t>
            </a:r>
            <a:r>
              <a:rPr lang="en" sz="1400"/>
              <a:t>), i.e., the ratio </a:t>
            </a:r>
            <a:r>
              <a:rPr i="1" lang="en" sz="1400"/>
              <a:t>m</a:t>
            </a:r>
            <a:r>
              <a:rPr lang="en" sz="1400"/>
              <a:t>/</a:t>
            </a:r>
            <a:r>
              <a:rPr i="1" lang="en" sz="1400"/>
              <a:t>Z</a:t>
            </a:r>
            <a:r>
              <a:rPr lang="en" sz="1400"/>
              <a:t>.</a:t>
            </a:r>
          </a:p>
          <a:p>
            <a:pPr lvl="0" rtl="0">
              <a:spcBef>
                <a:spcPts val="1600"/>
              </a:spcBef>
              <a:spcAft>
                <a:spcPts val="0"/>
              </a:spcAft>
              <a:buClr>
                <a:schemeClr val="dk2"/>
              </a:buClr>
              <a:buSzPct val="25000"/>
              <a:buFont typeface="Lato"/>
              <a:buNone/>
            </a:pPr>
            <a:r>
              <a:rPr lang="en" sz="1400"/>
              <a:t>In mass spectrometry, it is common to call a protein fragment a “peptide”.</a:t>
            </a:r>
          </a:p>
          <a:p>
            <a:pPr lvl="0">
              <a:spcBef>
                <a:spcPts val="0"/>
              </a:spcBef>
              <a:buNone/>
            </a:pPr>
            <a:r>
              <a:t/>
            </a:r>
            <a:endParaRPr sz="1400"/>
          </a:p>
        </p:txBody>
      </p:sp>
      <p:pic>
        <p:nvPicPr>
          <p:cNvPr descr="MS.png" id="114" name="Shape 114"/>
          <p:cNvPicPr preferRelativeResize="0"/>
          <p:nvPr/>
        </p:nvPicPr>
        <p:blipFill>
          <a:blip r:embed="rId3">
            <a:alphaModFix/>
          </a:blip>
          <a:stretch>
            <a:fillRect/>
          </a:stretch>
        </p:blipFill>
        <p:spPr>
          <a:xfrm>
            <a:off x="142850" y="465075"/>
            <a:ext cx="2105312" cy="2142377"/>
          </a:xfrm>
          <a:prstGeom prst="rect">
            <a:avLst/>
          </a:prstGeom>
          <a:noFill/>
          <a:ln>
            <a:noFill/>
          </a:ln>
        </p:spPr>
      </p:pic>
      <p:pic>
        <p:nvPicPr>
          <p:cNvPr descr="carbon.png" id="115" name="Shape 115"/>
          <p:cNvPicPr preferRelativeResize="0"/>
          <p:nvPr/>
        </p:nvPicPr>
        <p:blipFill>
          <a:blip r:embed="rId4">
            <a:alphaModFix/>
          </a:blip>
          <a:stretch>
            <a:fillRect/>
          </a:stretch>
        </p:blipFill>
        <p:spPr>
          <a:xfrm>
            <a:off x="6912175" y="465075"/>
            <a:ext cx="1918800" cy="123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2400250" y="575950"/>
            <a:ext cx="6321600" cy="635400"/>
          </a:xfrm>
          <a:prstGeom prst="rect">
            <a:avLst/>
          </a:prstGeom>
        </p:spPr>
        <p:txBody>
          <a:bodyPr anchorCtr="0" anchor="t" bIns="91425" lIns="91425" rIns="91425" wrap="square" tIns="91425">
            <a:noAutofit/>
          </a:bodyPr>
          <a:lstStyle/>
          <a:p>
            <a:pPr lvl="0">
              <a:spcBef>
                <a:spcPts val="0"/>
              </a:spcBef>
              <a:buNone/>
            </a:pPr>
            <a:r>
              <a:rPr lang="en"/>
              <a:t>Spectra</a:t>
            </a:r>
          </a:p>
        </p:txBody>
      </p:sp>
      <p:sp>
        <p:nvSpPr>
          <p:cNvPr id="121" name="Shape 121"/>
          <p:cNvSpPr txBox="1"/>
          <p:nvPr>
            <p:ph idx="1" type="body"/>
          </p:nvPr>
        </p:nvSpPr>
        <p:spPr>
          <a:xfrm>
            <a:off x="2410100" y="1211349"/>
            <a:ext cx="6321600" cy="2641500"/>
          </a:xfrm>
          <a:prstGeom prst="rect">
            <a:avLst/>
          </a:prstGeom>
        </p:spPr>
        <p:txBody>
          <a:bodyPr anchorCtr="0" anchor="t" bIns="91425" lIns="91425" rIns="91425" wrap="square" tIns="91425">
            <a:noAutofit/>
          </a:bodyPr>
          <a:lstStyle/>
          <a:p>
            <a:pPr lvl="0">
              <a:spcBef>
                <a:spcPts val="0"/>
              </a:spcBef>
              <a:buNone/>
            </a:pPr>
            <a:r>
              <a:rPr lang="en" sz="1400"/>
              <a:t>After putting a sample into the spectrometer, it provides the results as a spectra. </a:t>
            </a:r>
          </a:p>
          <a:p>
            <a:pPr lvl="0">
              <a:spcBef>
                <a:spcPts val="0"/>
              </a:spcBef>
              <a:buNone/>
            </a:pPr>
            <a:r>
              <a:rPr lang="en" sz="1400"/>
              <a:t>Using the spectra, scientists can determine which elements are present, how much of each elements are present, and what the substance is if it was unknown. </a:t>
            </a:r>
          </a:p>
          <a:p>
            <a:pPr lvl="0">
              <a:spcBef>
                <a:spcPts val="0"/>
              </a:spcBef>
              <a:buNone/>
            </a:pPr>
            <a:r>
              <a:rPr lang="en" sz="1400"/>
              <a:t>We will be using the </a:t>
            </a:r>
            <a:r>
              <a:rPr lang="en" sz="1400"/>
              <a:t>spectrometer</a:t>
            </a:r>
            <a:r>
              <a:rPr lang="en" sz="1400"/>
              <a:t> to determine what genetic material is locked inside the fossil of a T-rex. Once it provides us the resulting spectra, we can compare it to known spectra in order to identify it. This is typically done using a large computer database.</a:t>
            </a:r>
          </a:p>
        </p:txBody>
      </p:sp>
      <p:pic>
        <p:nvPicPr>
          <p:cNvPr descr="ijms-15-16186-g005-1024.png" id="122" name="Shape 122"/>
          <p:cNvPicPr preferRelativeResize="0"/>
          <p:nvPr/>
        </p:nvPicPr>
        <p:blipFill>
          <a:blip r:embed="rId3">
            <a:alphaModFix/>
          </a:blip>
          <a:stretch>
            <a:fillRect/>
          </a:stretch>
        </p:blipFill>
        <p:spPr>
          <a:xfrm>
            <a:off x="2480500" y="447087"/>
            <a:ext cx="6180800" cy="42493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2400250" y="575950"/>
            <a:ext cx="6321600" cy="635400"/>
          </a:xfrm>
          <a:prstGeom prst="rect">
            <a:avLst/>
          </a:prstGeom>
        </p:spPr>
        <p:txBody>
          <a:bodyPr anchorCtr="0" anchor="t" bIns="91425" lIns="91425" rIns="91425" wrap="square" tIns="91425">
            <a:noAutofit/>
          </a:bodyPr>
          <a:lstStyle/>
          <a:p>
            <a:pPr lvl="0">
              <a:spcBef>
                <a:spcPts val="0"/>
              </a:spcBef>
              <a:buNone/>
            </a:pPr>
            <a:r>
              <a:rPr lang="en"/>
              <a:t>Central Dogma: DNA to RNA</a:t>
            </a:r>
          </a:p>
        </p:txBody>
      </p:sp>
      <p:sp>
        <p:nvSpPr>
          <p:cNvPr id="128" name="Shape 128"/>
          <p:cNvSpPr txBox="1"/>
          <p:nvPr>
            <p:ph idx="1" type="body"/>
          </p:nvPr>
        </p:nvSpPr>
        <p:spPr>
          <a:xfrm>
            <a:off x="2410112" y="1595775"/>
            <a:ext cx="6321600" cy="3002399"/>
          </a:xfrm>
          <a:prstGeom prst="rect">
            <a:avLst/>
          </a:prstGeom>
        </p:spPr>
        <p:txBody>
          <a:bodyPr anchorCtr="0" anchor="t" bIns="91425" lIns="91425" rIns="91425" wrap="square" tIns="91425">
            <a:noAutofit/>
          </a:bodyPr>
          <a:lstStyle/>
          <a:p>
            <a:pPr lvl="0" rtl="0">
              <a:spcBef>
                <a:spcPts val="0"/>
              </a:spcBef>
              <a:spcAft>
                <a:spcPts val="0"/>
              </a:spcAft>
              <a:buClr>
                <a:schemeClr val="dk2"/>
              </a:buClr>
              <a:buSzPct val="25000"/>
              <a:buFont typeface="Lato"/>
              <a:buNone/>
            </a:pPr>
            <a:r>
              <a:rPr lang="en" sz="1400"/>
              <a:t>In order to understand a protein mass spectrum, it is important to know the three main types of biological molecules: </a:t>
            </a:r>
            <a:r>
              <a:rPr b="1" lang="en" sz="1400"/>
              <a:t>DNA, RNA, </a:t>
            </a:r>
            <a:r>
              <a:rPr lang="en" sz="1400"/>
              <a:t>and </a:t>
            </a:r>
            <a:r>
              <a:rPr b="1" lang="en" sz="1400"/>
              <a:t>proteins. </a:t>
            </a:r>
          </a:p>
          <a:p>
            <a:pPr lvl="0" rtl="0">
              <a:spcBef>
                <a:spcPts val="1600"/>
              </a:spcBef>
              <a:spcAft>
                <a:spcPts val="0"/>
              </a:spcAft>
              <a:buClr>
                <a:schemeClr val="dk2"/>
              </a:buClr>
              <a:buSzPct val="25000"/>
              <a:buFont typeface="Lato"/>
              <a:buNone/>
            </a:pPr>
            <a:r>
              <a:rPr lang="en" sz="1400"/>
              <a:t>DNA contains all of an organism's genetic information coded in four letters (A, C, G, T). The process by which cells convert the information from DNA into functional proteins is called the </a:t>
            </a:r>
            <a:r>
              <a:rPr b="1" lang="en" sz="1400"/>
              <a:t>central dogma </a:t>
            </a:r>
            <a:r>
              <a:rPr lang="en" sz="1400"/>
              <a:t>of biology</a:t>
            </a:r>
            <a:r>
              <a:rPr b="1" lang="en" sz="1400"/>
              <a:t>.</a:t>
            </a:r>
          </a:p>
          <a:p>
            <a:pPr lvl="0" rtl="0">
              <a:spcBef>
                <a:spcPts val="1600"/>
              </a:spcBef>
              <a:spcAft>
                <a:spcPts val="0"/>
              </a:spcAft>
              <a:buClr>
                <a:schemeClr val="dk2"/>
              </a:buClr>
              <a:buSzPct val="25000"/>
              <a:buFont typeface="Lato"/>
              <a:buNone/>
            </a:pPr>
            <a:r>
              <a:rPr lang="en" sz="1400"/>
              <a:t>In the first step of the central dogma, DNA is copied into RNA, which also has a four-letter alphabet (A, C, G, U). Next, based on the RNA sequence which acts as an instruction sheet, the cell makes a chain of </a:t>
            </a:r>
            <a:r>
              <a:rPr b="1" lang="en" sz="1400"/>
              <a:t>amino acids </a:t>
            </a:r>
            <a:r>
              <a:rPr lang="en" sz="1400"/>
              <a:t>(which has a 20-letter alphabet). After some additional processing by the cell, the amino acid chain becomes a functional protein.</a:t>
            </a:r>
          </a:p>
          <a:p>
            <a:pPr lvl="0" rtl="0">
              <a:spcBef>
                <a:spcPts val="1600"/>
              </a:spcBef>
              <a:spcAft>
                <a:spcPts val="0"/>
              </a:spcAft>
              <a:buClr>
                <a:schemeClr val="dk2"/>
              </a:buClr>
              <a:buSzPct val="25000"/>
              <a:buFont typeface="Lato"/>
              <a:buNone/>
            </a:pPr>
            <a:r>
              <a:t/>
            </a:r>
            <a:endParaRPr b="1" sz="1400"/>
          </a:p>
          <a:p>
            <a:pPr lvl="0">
              <a:spcBef>
                <a:spcPts val="0"/>
              </a:spcBef>
              <a:buNone/>
            </a:pPr>
            <a:r>
              <a:t/>
            </a:r>
            <a:endParaRPr sz="1400"/>
          </a:p>
        </p:txBody>
      </p:sp>
      <p:grpSp>
        <p:nvGrpSpPr>
          <p:cNvPr id="129" name="Shape 129"/>
          <p:cNvGrpSpPr/>
          <p:nvPr/>
        </p:nvGrpSpPr>
        <p:grpSpPr>
          <a:xfrm>
            <a:off x="-11" y="402654"/>
            <a:ext cx="2502641" cy="4299104"/>
            <a:chOff x="-365155" y="487829"/>
            <a:chExt cx="2867700" cy="4560900"/>
          </a:xfrm>
        </p:grpSpPr>
        <p:grpSp>
          <p:nvGrpSpPr>
            <p:cNvPr id="130" name="Shape 130"/>
            <p:cNvGrpSpPr/>
            <p:nvPr/>
          </p:nvGrpSpPr>
          <p:grpSpPr>
            <a:xfrm>
              <a:off x="-365155" y="487829"/>
              <a:ext cx="2867700" cy="4560900"/>
              <a:chOff x="-365155" y="487829"/>
              <a:chExt cx="2867700" cy="4560900"/>
            </a:xfrm>
          </p:grpSpPr>
          <p:pic>
            <p:nvPicPr>
              <p:cNvPr id="131" name="Shape 131"/>
              <p:cNvPicPr preferRelativeResize="0"/>
              <p:nvPr/>
            </p:nvPicPr>
            <p:blipFill rotWithShape="1">
              <a:blip r:embed="rId3">
                <a:alphaModFix/>
              </a:blip>
              <a:srcRect b="0" l="0" r="0" t="0"/>
              <a:stretch/>
            </p:blipFill>
            <p:spPr>
              <a:xfrm>
                <a:off x="-365155" y="487829"/>
                <a:ext cx="2867700" cy="4560900"/>
              </a:xfrm>
              <a:prstGeom prst="rect">
                <a:avLst/>
              </a:prstGeom>
              <a:noFill/>
              <a:ln>
                <a:noFill/>
              </a:ln>
            </p:spPr>
          </p:pic>
          <p:sp>
            <p:nvSpPr>
              <p:cNvPr id="132" name="Shape 132"/>
              <p:cNvSpPr/>
              <p:nvPr/>
            </p:nvSpPr>
            <p:spPr>
              <a:xfrm>
                <a:off x="609530" y="557573"/>
                <a:ext cx="1386300" cy="530400"/>
              </a:xfrm>
              <a:prstGeom prst="rect">
                <a:avLst/>
              </a:prstGeom>
              <a:solidFill>
                <a:srgbClr val="FFFFF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rgbClr val="FFFFFF"/>
                  </a:solidFill>
                  <a:latin typeface="Arial"/>
                  <a:ea typeface="Arial"/>
                  <a:cs typeface="Arial"/>
                  <a:sym typeface="Arial"/>
                </a:endParaRPr>
              </a:p>
            </p:txBody>
          </p:sp>
        </p:grpSp>
        <p:grpSp>
          <p:nvGrpSpPr>
            <p:cNvPr id="133" name="Shape 133"/>
            <p:cNvGrpSpPr/>
            <p:nvPr/>
          </p:nvGrpSpPr>
          <p:grpSpPr>
            <a:xfrm>
              <a:off x="-118122" y="1685629"/>
              <a:ext cx="1901410" cy="2742883"/>
              <a:chOff x="-118122" y="1685629"/>
              <a:chExt cx="1901410" cy="2742883"/>
            </a:xfrm>
          </p:grpSpPr>
          <p:sp>
            <p:nvSpPr>
              <p:cNvPr id="134" name="Shape 134"/>
              <p:cNvSpPr txBox="1"/>
              <p:nvPr/>
            </p:nvSpPr>
            <p:spPr>
              <a:xfrm>
                <a:off x="-118121" y="2864045"/>
                <a:ext cx="776399" cy="3078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RNA</a:t>
                </a:r>
              </a:p>
            </p:txBody>
          </p:sp>
          <p:sp>
            <p:nvSpPr>
              <p:cNvPr id="135" name="Shape 135"/>
              <p:cNvSpPr txBox="1"/>
              <p:nvPr/>
            </p:nvSpPr>
            <p:spPr>
              <a:xfrm>
                <a:off x="-118122" y="1685629"/>
                <a:ext cx="654300" cy="3078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DNA</a:t>
                </a:r>
              </a:p>
            </p:txBody>
          </p:sp>
          <p:sp>
            <p:nvSpPr>
              <p:cNvPr id="136" name="Shape 136"/>
              <p:cNvSpPr txBox="1"/>
              <p:nvPr/>
            </p:nvSpPr>
            <p:spPr>
              <a:xfrm>
                <a:off x="-118111" y="3905312"/>
                <a:ext cx="1901400" cy="523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Amino acid sequence</a:t>
                </a:r>
              </a:p>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(becomes protein)</a:t>
                </a:r>
              </a:p>
            </p:txBody>
          </p:sp>
        </p:grpSp>
      </p:gr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