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61" r:id="rId8"/>
    <p:sldId id="262" r:id="rId9"/>
    <p:sldId id="266" r:id="rId10"/>
    <p:sldId id="267" r:id="rId11"/>
    <p:sldId id="268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712" autoAdjust="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7/28/2020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each.genetics.utah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smile.oregonstate.edu/summer-2019-teacher-workshop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75331"/>
            <a:ext cx="6230657" cy="531460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STWS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Traits</a:t>
            </a:r>
            <a:r>
              <a:rPr lang="en-US" sz="4400" dirty="0" smtClean="0"/>
              <a:t> </a:t>
            </a:r>
            <a:r>
              <a:rPr lang="en-US" sz="4400" dirty="0" smtClean="0"/>
              <a:t>BINGO (University of Utah)</a:t>
            </a:r>
            <a:endParaRPr lang="ru-RU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Dominique Brooks, PhD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8957">
            <a:off x="-555517" y="1605146"/>
            <a:ext cx="6469593" cy="43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4909" y="1037740"/>
            <a:ext cx="4811679" cy="685602"/>
          </a:xfrm>
        </p:spPr>
        <p:txBody>
          <a:bodyPr>
            <a:noAutofit/>
          </a:bodyPr>
          <a:lstStyle/>
          <a:p>
            <a:r>
              <a:rPr lang="en-US" sz="2800" dirty="0" smtClean="0"/>
              <a:t>U of Utah: Genetics Science Learning Center</a:t>
            </a:r>
            <a:endParaRPr lang="en-US" sz="28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710" y="3306449"/>
            <a:ext cx="2639323" cy="365125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activity can be found @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https://teach.genetics.utah.edu/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5900">
            <a:off x="4383048" y="2448291"/>
            <a:ext cx="7793899" cy="20783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305">
            <a:off x="6713229" y="4471598"/>
            <a:ext cx="5470181" cy="173222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62070" y="1010730"/>
            <a:ext cx="4619540" cy="734415"/>
          </a:xfrm>
        </p:spPr>
        <p:txBody>
          <a:bodyPr>
            <a:normAutofit/>
          </a:bodyPr>
          <a:lstStyle/>
          <a:p>
            <a:r>
              <a:rPr lang="en-US" dirty="0" smtClean="0"/>
              <a:t>Traits </a:t>
            </a:r>
            <a:r>
              <a:rPr lang="en-US" dirty="0" smtClean="0"/>
              <a:t>BINGO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29" y="2581280"/>
            <a:ext cx="4229085" cy="80467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What’s about to happen?!</a:t>
            </a:r>
            <a:endParaRPr lang="en-US" sz="2800" dirty="0"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600963"/>
            <a:ext cx="4168124" cy="300817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latin typeface="+mj-lt"/>
              </a:rPr>
              <a:t>Intro/ Lead-In Discussion</a:t>
            </a:r>
          </a:p>
          <a:p>
            <a:pPr marL="228600" indent="-228600">
              <a:buFont typeface="+mj-lt"/>
              <a:buAutoNum type="arabicParenR"/>
            </a:pPr>
            <a:endParaRPr lang="en-US" sz="1200" b="1" dirty="0" smtClean="0">
              <a:latin typeface="+mj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latin typeface="+mj-lt"/>
              </a:rPr>
              <a:t>BINGO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Setup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</a:rPr>
              <a:t>Play</a:t>
            </a:r>
          </a:p>
          <a:p>
            <a:pPr marL="685800" lvl="1" indent="-228600">
              <a:buFont typeface="+mj-lt"/>
              <a:buAutoNum type="arabicPeriod"/>
            </a:pPr>
            <a:endParaRPr lang="en-US" sz="1050" b="1" dirty="0" smtClean="0">
              <a:latin typeface="+mj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latin typeface="+mj-lt"/>
              </a:rPr>
              <a:t>Follow-up Ideas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2" r="218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9867" y="229674"/>
            <a:ext cx="3893419" cy="2287571"/>
          </a:xfrm>
        </p:spPr>
        <p:txBody>
          <a:bodyPr tIns="180000" bIns="108000">
            <a:noAutofit/>
          </a:bodyPr>
          <a:lstStyle/>
          <a:p>
            <a:r>
              <a:rPr lang="en-US" sz="2400" dirty="0" smtClean="0">
                <a:latin typeface="+mj-lt"/>
              </a:rPr>
              <a:t>The purpose of this activity is to help start the conversation on genetics and heredity. It focuses on external, observable traits.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2097">
            <a:off x="1171441" y="2112899"/>
            <a:ext cx="3612545" cy="4816727"/>
          </a:xfrm>
          <a:prstGeom prst="rect">
            <a:avLst/>
          </a:prstGeom>
          <a:ln w="38100">
            <a:solidFill>
              <a:schemeClr val="tx2"/>
            </a:solidFill>
          </a:ln>
          <a:effectLst>
            <a:glow rad="101600">
              <a:schemeClr val="tx2">
                <a:alpha val="60000"/>
              </a:schemeClr>
            </a:glo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52886" y="2968474"/>
            <a:ext cx="4895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Lead-In Discussion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What are traits?</a:t>
            </a:r>
          </a:p>
          <a:p>
            <a:endParaRPr lang="en-US" sz="1050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What are genes?</a:t>
            </a:r>
          </a:p>
          <a:p>
            <a:endParaRPr lang="en-US" sz="1050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Where do your genes come from?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Touch on traits from the list without explicit attention to them.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Ask about fun/favorite/unique traits.</a:t>
            </a:r>
          </a:p>
          <a:p>
            <a:endParaRPr lang="en-US" sz="1050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* Ask about student generated ideas for Step 1.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BINGO!!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4970" y="2282951"/>
            <a:ext cx="2815390" cy="193023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j-lt"/>
              </a:rPr>
              <a:t>Setup and Gameplay</a:t>
            </a:r>
            <a:endParaRPr lang="en-US" sz="3200" dirty="0">
              <a:latin typeface="+mj-lt"/>
            </a:endParaRP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46140" y="2233111"/>
            <a:ext cx="5212937" cy="804672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latin typeface="+mj-lt"/>
              </a:rPr>
              <a:t>Step 1</a:t>
            </a:r>
            <a:r>
              <a:rPr lang="en-US" sz="2400" dirty="0" smtClean="0">
                <a:latin typeface="+mj-lt"/>
              </a:rPr>
              <a:t>: Create Game Board</a:t>
            </a:r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-360000">
            <a:off x="846111" y="963306"/>
            <a:ext cx="3933620" cy="734415"/>
          </a:xfrm>
        </p:spPr>
        <p:txBody>
          <a:bodyPr/>
          <a:lstStyle/>
          <a:p>
            <a:r>
              <a:rPr lang="en-US" dirty="0" smtClean="0"/>
              <a:t>BINGO!!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638" y="3184801"/>
            <a:ext cx="6066369" cy="367319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700" b="1" dirty="0">
                <a:latin typeface="+mj-lt"/>
              </a:rPr>
              <a:t>Create a list of a combination of relationships (e.g. parent, aunt, sibling) and traits (see provided BINGO sheets for some examples).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 dirty="0">
                <a:latin typeface="+mj-lt"/>
              </a:rPr>
              <a:t>You should have a total at least 24 traits and relationships, combined.</a:t>
            </a:r>
          </a:p>
          <a:p>
            <a:pPr lvl="2"/>
            <a:r>
              <a:rPr lang="en-US" sz="1700" b="1" dirty="0">
                <a:latin typeface="+mj-lt"/>
              </a:rPr>
              <a:t>Feel free to make more for variability.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 dirty="0">
                <a:latin typeface="+mj-lt"/>
              </a:rPr>
              <a:t>Have the students submit traits.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 dirty="0">
                <a:latin typeface="+mj-lt"/>
              </a:rPr>
              <a:t>You create the entire list</a:t>
            </a:r>
            <a:r>
              <a:rPr lang="en-US" sz="1700" b="1" dirty="0" smtClean="0">
                <a:latin typeface="+mj-lt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 dirty="0" smtClean="0">
                <a:latin typeface="+mj-lt"/>
              </a:rPr>
              <a:t>Optional: PTC</a:t>
            </a:r>
          </a:p>
          <a:p>
            <a:pPr marL="800100" lvl="1" indent="-342900">
              <a:buFont typeface="+mj-lt"/>
              <a:buAutoNum type="arabicParenR"/>
            </a:pPr>
            <a:endParaRPr lang="en-US" sz="1700" b="1" dirty="0">
              <a:latin typeface="+mj-lt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700" b="1" dirty="0">
                <a:latin typeface="+mj-lt"/>
              </a:rPr>
              <a:t>Have the students construct a BINGO board using the traits and relationships and a FREE space</a:t>
            </a:r>
            <a:r>
              <a:rPr lang="en-US" sz="1700" b="1" dirty="0" smtClean="0">
                <a:latin typeface="+mj-lt"/>
              </a:rPr>
              <a:t>.</a:t>
            </a:r>
          </a:p>
          <a:p>
            <a:pPr marL="620100" lvl="1" indent="-342900">
              <a:buFont typeface="Arial" panose="020B0604020202020204" pitchFamily="34" charset="0"/>
              <a:buChar char="•"/>
            </a:pPr>
            <a:r>
              <a:rPr lang="en-US" sz="1700" b="1" dirty="0" smtClean="0">
                <a:latin typeface="+mj-lt"/>
              </a:rPr>
              <a:t>Students can use words and/or pictures.</a:t>
            </a:r>
          </a:p>
          <a:p>
            <a:pPr marL="620100" lvl="1" indent="-342900">
              <a:buFont typeface="Arial" panose="020B0604020202020204" pitchFamily="34" charset="0"/>
              <a:buChar char="•"/>
            </a:pPr>
            <a:r>
              <a:rPr lang="en-US" sz="1700" b="1" dirty="0" smtClean="0">
                <a:latin typeface="+mj-lt"/>
              </a:rPr>
              <a:t>Student can use items or cut up bits to mark off their board if they want to reuse them.</a:t>
            </a:r>
            <a:endParaRPr lang="en-US" sz="1700" b="1" dirty="0">
              <a:latin typeface="+mj-lt"/>
            </a:endParaRPr>
          </a:p>
          <a:p>
            <a:pPr marL="800100" lvl="1" indent="-342900">
              <a:buFont typeface="+mj-lt"/>
              <a:buAutoNum type="arabicParenR"/>
            </a:pPr>
            <a:endParaRPr lang="en-US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>
          <a:xfrm rot="720000">
            <a:off x="6380839" y="202593"/>
            <a:ext cx="4653835" cy="5518117"/>
          </a:xfrm>
        </p:spPr>
      </p:pic>
    </p:spTree>
    <p:extLst>
      <p:ext uri="{BB962C8B-B14F-4D97-AF65-F5344CB8AC3E}">
        <p14:creationId xmlns:p14="http://schemas.microsoft.com/office/powerpoint/2010/main" val="37906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46140" y="2326630"/>
            <a:ext cx="5212937" cy="804672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latin typeface="+mj-lt"/>
              </a:rPr>
              <a:t>Step 2</a:t>
            </a:r>
            <a:r>
              <a:rPr lang="en-US" sz="2400" dirty="0" smtClean="0">
                <a:latin typeface="+mj-lt"/>
              </a:rPr>
              <a:t>: Game Play</a:t>
            </a:r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-360000">
            <a:off x="846111" y="963306"/>
            <a:ext cx="3933620" cy="734415"/>
          </a:xfrm>
        </p:spPr>
        <p:txBody>
          <a:bodyPr/>
          <a:lstStyle/>
          <a:p>
            <a:r>
              <a:rPr lang="en-US" dirty="0" smtClean="0"/>
              <a:t>BINGO!!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638" y="3392621"/>
            <a:ext cx="5302439" cy="335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Use </a:t>
            </a:r>
            <a:r>
              <a:rPr lang="en-US" sz="2000" b="1" dirty="0">
                <a:latin typeface="+mj-lt"/>
              </a:rPr>
              <a:t>the “BINGO QUESTIONS” sheet to run though as many rounds as you choose</a:t>
            </a:r>
            <a:r>
              <a:rPr lang="en-US" sz="2000" b="1" dirty="0" smtClean="0">
                <a:latin typeface="+mj-lt"/>
              </a:rPr>
              <a:t>!</a:t>
            </a:r>
          </a:p>
          <a:p>
            <a:pPr marL="62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</a:rPr>
              <a:t>Traditional, 4-corners, blackout</a:t>
            </a:r>
          </a:p>
          <a:p>
            <a:pPr marL="62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</a:rPr>
              <a:t>Use your own prompts and follow-ups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6869">
            <a:off x="6140324" y="158739"/>
            <a:ext cx="5186298" cy="558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48029" y="2442380"/>
            <a:ext cx="4229085" cy="95024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More ways to play and additional activities!!</a:t>
            </a: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150067" y="989165"/>
            <a:ext cx="4546180" cy="7344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Continuing Genetics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6390" y="3508371"/>
            <a:ext cx="3913188" cy="31933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Play with your family and friends!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Answer based on someone else!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Discover new traits and make new boards!</a:t>
            </a:r>
            <a:endParaRPr lang="en-US" dirty="0" smtClean="0">
              <a:solidFill>
                <a:schemeClr val="accent4">
                  <a:lumMod val="50000"/>
                </a:schemeClr>
              </a:solidFill>
              <a:latin typeface="+mj-lt"/>
              <a:hlinkClick r:id="rId2"/>
            </a:endParaRP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Try these activities that can be found at:</a:t>
            </a:r>
            <a:endParaRPr lang="en-US" b="1" dirty="0">
              <a:latin typeface="+mj-lt"/>
              <a:hlinkClick r:id="rId2"/>
            </a:endParaRPr>
          </a:p>
          <a:p>
            <a:pPr marL="0" indent="0">
              <a:buNone/>
            </a:pPr>
            <a:r>
              <a:rPr lang="en-US" u="sng" dirty="0" smtClean="0">
                <a:latin typeface="+mj-lt"/>
                <a:hlinkClick r:id="rId2"/>
              </a:rPr>
              <a:t>https</a:t>
            </a:r>
            <a:r>
              <a:rPr lang="en-US" u="sng" dirty="0">
                <a:latin typeface="+mj-lt"/>
                <a:hlinkClick r:id="rId2"/>
              </a:rPr>
              <a:t>://smile.oregonstate.edu/summer-2019-teacher-workshop</a:t>
            </a:r>
            <a:r>
              <a:rPr lang="en-US" dirty="0">
                <a:latin typeface="+mj-lt"/>
              </a:rPr>
              <a:t> under </a:t>
            </a:r>
            <a:r>
              <a:rPr lang="en-US" i="1" dirty="0">
                <a:latin typeface="+mj-lt"/>
              </a:rPr>
              <a:t>Elementary – Genetics</a:t>
            </a:r>
            <a:r>
              <a:rPr lang="en-US" dirty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SpongeBob Genetics</a:t>
            </a:r>
          </a:p>
          <a:p>
            <a:r>
              <a:rPr lang="en-US" dirty="0" smtClean="0">
                <a:latin typeface="+mj-lt"/>
              </a:rPr>
              <a:t>Alien Genetics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1" r="14271"/>
          <a:stretch>
            <a:fillRect/>
          </a:stretch>
        </p:blipFill>
        <p:spPr>
          <a:xfrm rot="720000">
            <a:off x="6359413" y="215847"/>
            <a:ext cx="4648734" cy="553235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99" y="2594742"/>
            <a:ext cx="5090177" cy="381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Precollege Programs </a:t>
            </a:r>
            <a:endParaRPr lang="ru-RU" dirty="0">
              <a:latin typeface="+mj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5" r="14135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7755082" y="5444836"/>
            <a:ext cx="4436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Questions or comments?</a:t>
            </a:r>
          </a:p>
          <a:p>
            <a:pPr algn="ctr"/>
            <a:r>
              <a:rPr lang="en-US" sz="2400" b="1" dirty="0" smtClean="0"/>
              <a:t>Contact: SMILEprogram@oregonstate.edu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344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Franklin Gothic Book</vt:lpstr>
      <vt:lpstr>Office Theme</vt:lpstr>
      <vt:lpstr>Traits BINGO (University of Utah)</vt:lpstr>
      <vt:lpstr>U of Utah: Genetics Science Learning Center</vt:lpstr>
      <vt:lpstr>Traits BINGO</vt:lpstr>
      <vt:lpstr>Introduction</vt:lpstr>
      <vt:lpstr>BINGO!!</vt:lpstr>
      <vt:lpstr>BINGO!!</vt:lpstr>
      <vt:lpstr>BINGO!!</vt:lpstr>
      <vt:lpstr>Continuing Genetics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2020-07-27T18:09:13Z</dcterms:created>
  <dcterms:modified xsi:type="dcterms:W3CDTF">2020-07-29T00:06:29Z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