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4" r:id="rId6"/>
    <p:sldId id="257" r:id="rId7"/>
    <p:sldId id="266" r:id="rId8"/>
    <p:sldId id="259" r:id="rId9"/>
    <p:sldId id="261" r:id="rId10"/>
    <p:sldId id="262" r:id="rId11"/>
    <p:sldId id="263" r:id="rId12"/>
    <p:sldId id="267" r:id="rId13"/>
    <p:sldId id="268" r:id="rId14"/>
    <p:sldId id="269" r:id="rId15"/>
    <p:sldId id="258" r:id="rId16"/>
    <p:sldId id="270" r:id="rId17"/>
    <p:sldId id="271" r:id="rId18"/>
    <p:sldId id="272" r:id="rId19"/>
    <p:sldId id="288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05" autoAdjust="0"/>
  </p:normalViewPr>
  <p:slideViewPr>
    <p:cSldViewPr snapToGrid="0">
      <p:cViewPr varScale="1">
        <p:scale>
          <a:sx n="128" d="100"/>
          <a:sy n="128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</dgm:pt>
    <dgm:pt modelId="{4AF52931-E4CA-4429-AACB-B8747CDB24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BACKGROUND</a:t>
          </a:r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endParaRPr lang="en-US"/>
        </a:p>
      </dgm:t>
    </dgm:pt>
    <dgm:pt modelId="{81BEB84D-9A77-49C6-9301-B3359FCAC75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PROCEDURE: MURDER MYSTERY</a:t>
          </a:r>
        </a:p>
      </dgm:t>
    </dgm:pt>
    <dgm:pt modelId="{AE4D0D43-0332-4F79-8D35-BCD8C10758AE}" type="parTrans" cxnId="{420EF6C4-7321-43BE-A2FC-253606B1E06A}">
      <dgm:prSet/>
      <dgm:spPr/>
      <dgm:t>
        <a:bodyPr/>
        <a:lstStyle/>
        <a:p>
          <a:endParaRPr lang="en-US"/>
        </a:p>
      </dgm:t>
    </dgm:pt>
    <dgm:pt modelId="{5D260F18-25D2-4074-87F1-7E78DDA61C58}" type="sibTrans" cxnId="{420EF6C4-7321-43BE-A2FC-253606B1E06A}">
      <dgm:prSet/>
      <dgm:spPr/>
      <dgm:t>
        <a:bodyPr/>
        <a:lstStyle/>
        <a:p>
          <a:endParaRPr lang="en-US"/>
        </a:p>
      </dgm:t>
    </dgm:pt>
    <dgm:pt modelId="{BFF9359E-E9B1-4B73-BACC-2C7988765B1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DEBRIEF: RARE DISEASES</a:t>
          </a:r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endParaRPr lang="en-US"/>
        </a:p>
      </dgm:t>
    </dgm:pt>
    <dgm:pt modelId="{1CEF1965-C516-4C44-BAE3-2FA3F5116930}" type="sibTrans" cxnId="{516EC545-1971-48B3-978C-4756FCDCCFD9}">
      <dgm:prSet/>
      <dgm:spPr/>
      <dgm:t>
        <a:bodyPr/>
        <a:lstStyle/>
        <a:p>
          <a:endParaRPr lang="en-US"/>
        </a:p>
      </dgm:t>
    </dgm:pt>
    <dgm:pt modelId="{6F4DA4D9-01DC-439B-8F27-AAA47846B277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7BD98E3C-315B-4C9C-8D58-D6DB162B58F8}" type="pres">
      <dgm:prSet presAssocID="{4AF52931-E4CA-4429-AACB-B8747CDB2409}" presName="compNode" presStyleCnt="0"/>
      <dgm:spPr/>
    </dgm:pt>
    <dgm:pt modelId="{DD5F79B1-3C2C-4604-AC16-19B868C74020}" type="pres">
      <dgm:prSet presAssocID="{4AF52931-E4CA-4429-AACB-B8747CDB2409}" presName="bgRect" presStyleLbl="bgShp" presStyleIdx="0" presStyleCnt="3"/>
      <dgm:spPr/>
    </dgm:pt>
    <dgm:pt modelId="{B949D2F1-162D-4D02-A732-D01345E22AA4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B131C359-49F1-4CB8-8E9B-1B1386A2778B}" type="pres">
      <dgm:prSet presAssocID="{4AF52931-E4CA-4429-AACB-B8747CDB2409}" presName="spaceRect" presStyleCnt="0"/>
      <dgm:spPr/>
    </dgm:pt>
    <dgm:pt modelId="{F8F5240A-0D85-485B-9D93-407D1FFAF913}" type="pres">
      <dgm:prSet presAssocID="{4AF52931-E4CA-4429-AACB-B8747CDB2409}" presName="parTx" presStyleLbl="revTx" presStyleIdx="0" presStyleCnt="3">
        <dgm:presLayoutVars>
          <dgm:chMax val="0"/>
          <dgm:chPref val="0"/>
        </dgm:presLayoutVars>
      </dgm:prSet>
      <dgm:spPr/>
    </dgm:pt>
    <dgm:pt modelId="{D8ABCEC2-390B-429B-9081-E082DA5D0427}" type="pres">
      <dgm:prSet presAssocID="{D86AF01C-9CBC-41F8-9354-48CD82BDFDC9}" presName="sibTrans" presStyleCnt="0"/>
      <dgm:spPr/>
    </dgm:pt>
    <dgm:pt modelId="{F2D54F12-8080-4E0C-BD80-92EA1630D084}" type="pres">
      <dgm:prSet presAssocID="{81BEB84D-9A77-49C6-9301-B3359FCAC75F}" presName="compNode" presStyleCnt="0"/>
      <dgm:spPr/>
    </dgm:pt>
    <dgm:pt modelId="{CBA0401E-7684-42C8-839E-D801768D883C}" type="pres">
      <dgm:prSet presAssocID="{81BEB84D-9A77-49C6-9301-B3359FCAC75F}" presName="bgRect" presStyleLbl="bgShp" presStyleIdx="1" presStyleCnt="3"/>
      <dgm:spPr/>
    </dgm:pt>
    <dgm:pt modelId="{EF3B2503-2995-401B-AD2A-8687192014FC}" type="pres">
      <dgm:prSet presAssocID="{81BEB84D-9A77-49C6-9301-B3359FCAC7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69262E9A-AC8B-4E45-B562-DDB0B7EF679B}" type="pres">
      <dgm:prSet presAssocID="{81BEB84D-9A77-49C6-9301-B3359FCAC75F}" presName="spaceRect" presStyleCnt="0"/>
      <dgm:spPr/>
    </dgm:pt>
    <dgm:pt modelId="{686301C7-6BD3-4366-8AD9-2496B2EDF77C}" type="pres">
      <dgm:prSet presAssocID="{81BEB84D-9A77-49C6-9301-B3359FCAC75F}" presName="parTx" presStyleLbl="revTx" presStyleIdx="1" presStyleCnt="3">
        <dgm:presLayoutVars>
          <dgm:chMax val="0"/>
          <dgm:chPref val="0"/>
        </dgm:presLayoutVars>
      </dgm:prSet>
      <dgm:spPr/>
    </dgm:pt>
    <dgm:pt modelId="{6ED4671C-AA9A-4E39-8821-8479FB442A42}" type="pres">
      <dgm:prSet presAssocID="{5D260F18-25D2-4074-87F1-7E78DDA61C58}" presName="sibTrans" presStyleCnt="0"/>
      <dgm:spPr/>
    </dgm:pt>
    <dgm:pt modelId="{73B0EF57-FE6C-4349-B546-40C4671BE0AF}" type="pres">
      <dgm:prSet presAssocID="{BFF9359E-E9B1-4B73-BACC-2C7988765B16}" presName="compNode" presStyleCnt="0"/>
      <dgm:spPr/>
    </dgm:pt>
    <dgm:pt modelId="{5865A6BD-F99C-4927-AA71-14438D8BD5FD}" type="pres">
      <dgm:prSet presAssocID="{BFF9359E-E9B1-4B73-BACC-2C7988765B16}" presName="bgRect" presStyleLbl="bgShp" presStyleIdx="2" presStyleCnt="3"/>
      <dgm:spPr/>
    </dgm:pt>
    <dgm:pt modelId="{F7573F21-6CA6-4D82-A5B8-20E46E8BAE44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CFA2DEF1-3E86-45A4-93DF-3F3524CE8FA1}" type="pres">
      <dgm:prSet presAssocID="{BFF9359E-E9B1-4B73-BACC-2C7988765B16}" presName="spaceRect" presStyleCnt="0"/>
      <dgm:spPr/>
    </dgm:pt>
    <dgm:pt modelId="{3A277CF8-63F3-4E73-9A0E-6D37315945D9}" type="pres">
      <dgm:prSet presAssocID="{BFF9359E-E9B1-4B73-BACC-2C7988765B1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57D760D-D278-416A-8A95-E1E5E1AC50DD}" type="presOf" srcId="{BFF9359E-E9B1-4B73-BACC-2C7988765B16}" destId="{3A277CF8-63F3-4E73-9A0E-6D37315945D9}" srcOrd="0" destOrd="0" presId="urn:microsoft.com/office/officeart/2018/2/layout/IconVerticalSolidList"/>
    <dgm:cxn modelId="{0FB2B426-F0E1-46AC-8877-C6BC9AFEAA79}" type="presOf" srcId="{81BEB84D-9A77-49C6-9301-B3359FCAC75F}" destId="{686301C7-6BD3-4366-8AD9-2496B2EDF77C}" srcOrd="0" destOrd="0" presId="urn:microsoft.com/office/officeart/2018/2/layout/IconVerticalSolidList"/>
    <dgm:cxn modelId="{E35E8428-56F2-46AB-9E50-4261F022E415}" type="presOf" srcId="{4AF52931-E4CA-4429-AACB-B8747CDB2409}" destId="{F8F5240A-0D85-485B-9D93-407D1FFAF913}" srcOrd="0" destOrd="0" presId="urn:microsoft.com/office/officeart/2018/2/layout/IconVerticalSolid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9AA0145A-3FA6-4E40-B6CD-6DB3507FF368}" type="presOf" srcId="{C7720856-93F0-4CC7-B7FD-2466914A11D4}" destId="{6F4DA4D9-01DC-439B-8F27-AAA47846B277}" srcOrd="0" destOrd="0" presId="urn:microsoft.com/office/officeart/2018/2/layout/IconVerticalSolid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AFECB7CA-4E50-4F60-A6FB-C3816E8CAB87}" type="presParOf" srcId="{6F4DA4D9-01DC-439B-8F27-AAA47846B277}" destId="{7BD98E3C-315B-4C9C-8D58-D6DB162B58F8}" srcOrd="0" destOrd="0" presId="urn:microsoft.com/office/officeart/2018/2/layout/IconVerticalSolidList"/>
    <dgm:cxn modelId="{A2217810-9D1C-4BC7-BE87-D83BE419F7B1}" type="presParOf" srcId="{7BD98E3C-315B-4C9C-8D58-D6DB162B58F8}" destId="{DD5F79B1-3C2C-4604-AC16-19B868C74020}" srcOrd="0" destOrd="0" presId="urn:microsoft.com/office/officeart/2018/2/layout/IconVerticalSolidList"/>
    <dgm:cxn modelId="{30B94466-A785-41BF-BAD4-03A089615086}" type="presParOf" srcId="{7BD98E3C-315B-4C9C-8D58-D6DB162B58F8}" destId="{B949D2F1-162D-4D02-A732-D01345E22AA4}" srcOrd="1" destOrd="0" presId="urn:microsoft.com/office/officeart/2018/2/layout/IconVerticalSolidList"/>
    <dgm:cxn modelId="{FFB8D8B5-5828-46DD-BA77-13638195E4D6}" type="presParOf" srcId="{7BD98E3C-315B-4C9C-8D58-D6DB162B58F8}" destId="{B131C359-49F1-4CB8-8E9B-1B1386A2778B}" srcOrd="2" destOrd="0" presId="urn:microsoft.com/office/officeart/2018/2/layout/IconVerticalSolidList"/>
    <dgm:cxn modelId="{11227E96-FF77-4F39-8B07-07E8611C740D}" type="presParOf" srcId="{7BD98E3C-315B-4C9C-8D58-D6DB162B58F8}" destId="{F8F5240A-0D85-485B-9D93-407D1FFAF913}" srcOrd="3" destOrd="0" presId="urn:microsoft.com/office/officeart/2018/2/layout/IconVerticalSolidList"/>
    <dgm:cxn modelId="{FFC4B6D5-9F56-4405-843A-09B40CA888A3}" type="presParOf" srcId="{6F4DA4D9-01DC-439B-8F27-AAA47846B277}" destId="{D8ABCEC2-390B-429B-9081-E082DA5D0427}" srcOrd="1" destOrd="0" presId="urn:microsoft.com/office/officeart/2018/2/layout/IconVerticalSolidList"/>
    <dgm:cxn modelId="{16ACC83C-7034-4747-BC5D-1E635B3C6CE7}" type="presParOf" srcId="{6F4DA4D9-01DC-439B-8F27-AAA47846B277}" destId="{F2D54F12-8080-4E0C-BD80-92EA1630D084}" srcOrd="2" destOrd="0" presId="urn:microsoft.com/office/officeart/2018/2/layout/IconVerticalSolidList"/>
    <dgm:cxn modelId="{8B276A48-7CBD-4E21-9430-CF0A09D6C0BD}" type="presParOf" srcId="{F2D54F12-8080-4E0C-BD80-92EA1630D084}" destId="{CBA0401E-7684-42C8-839E-D801768D883C}" srcOrd="0" destOrd="0" presId="urn:microsoft.com/office/officeart/2018/2/layout/IconVerticalSolidList"/>
    <dgm:cxn modelId="{F08383BF-FD60-4A49-AD77-65D910EFB252}" type="presParOf" srcId="{F2D54F12-8080-4E0C-BD80-92EA1630D084}" destId="{EF3B2503-2995-401B-AD2A-8687192014FC}" srcOrd="1" destOrd="0" presId="urn:microsoft.com/office/officeart/2018/2/layout/IconVerticalSolidList"/>
    <dgm:cxn modelId="{9D8D1D89-E527-4484-AD56-92A94FED0B6C}" type="presParOf" srcId="{F2D54F12-8080-4E0C-BD80-92EA1630D084}" destId="{69262E9A-AC8B-4E45-B562-DDB0B7EF679B}" srcOrd="2" destOrd="0" presId="urn:microsoft.com/office/officeart/2018/2/layout/IconVerticalSolidList"/>
    <dgm:cxn modelId="{6BE50CC8-CADE-45A7-BC96-23D75538F39A}" type="presParOf" srcId="{F2D54F12-8080-4E0C-BD80-92EA1630D084}" destId="{686301C7-6BD3-4366-8AD9-2496B2EDF77C}" srcOrd="3" destOrd="0" presId="urn:microsoft.com/office/officeart/2018/2/layout/IconVerticalSolidList"/>
    <dgm:cxn modelId="{159D78D4-1170-4693-834B-E3B0A1E5AA76}" type="presParOf" srcId="{6F4DA4D9-01DC-439B-8F27-AAA47846B277}" destId="{6ED4671C-AA9A-4E39-8821-8479FB442A42}" srcOrd="3" destOrd="0" presId="urn:microsoft.com/office/officeart/2018/2/layout/IconVerticalSolidList"/>
    <dgm:cxn modelId="{0E014224-8D52-4573-89D1-F50AF2BE6748}" type="presParOf" srcId="{6F4DA4D9-01DC-439B-8F27-AAA47846B277}" destId="{73B0EF57-FE6C-4349-B546-40C4671BE0AF}" srcOrd="4" destOrd="0" presId="urn:microsoft.com/office/officeart/2018/2/layout/IconVerticalSolidList"/>
    <dgm:cxn modelId="{ACBC9EF5-3D90-4A12-AA98-CAAF2742426F}" type="presParOf" srcId="{73B0EF57-FE6C-4349-B546-40C4671BE0AF}" destId="{5865A6BD-F99C-4927-AA71-14438D8BD5FD}" srcOrd="0" destOrd="0" presId="urn:microsoft.com/office/officeart/2018/2/layout/IconVerticalSolidList"/>
    <dgm:cxn modelId="{528DEE1A-B9B3-44B7-9915-05F053EAB214}" type="presParOf" srcId="{73B0EF57-FE6C-4349-B546-40C4671BE0AF}" destId="{F7573F21-6CA6-4D82-A5B8-20E46E8BAE44}" srcOrd="1" destOrd="0" presId="urn:microsoft.com/office/officeart/2018/2/layout/IconVerticalSolidList"/>
    <dgm:cxn modelId="{BBB56E6E-28C7-4B11-9E9C-87BF204F01B2}" type="presParOf" srcId="{73B0EF57-FE6C-4349-B546-40C4671BE0AF}" destId="{CFA2DEF1-3E86-45A4-93DF-3F3524CE8FA1}" srcOrd="2" destOrd="0" presId="urn:microsoft.com/office/officeart/2018/2/layout/IconVerticalSolidList"/>
    <dgm:cxn modelId="{109CAEC4-7E84-44CD-AC12-5A4173227651}" type="presParOf" srcId="{73B0EF57-FE6C-4349-B546-40C4671BE0AF}" destId="{3A277CF8-63F3-4E73-9A0E-6D37315945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F79B1-3C2C-4604-AC16-19B868C74020}">
      <dsp:nvSpPr>
        <dsp:cNvPr id="0" name=""/>
        <dsp:cNvSpPr/>
      </dsp:nvSpPr>
      <dsp:spPr>
        <a:xfrm>
          <a:off x="0" y="473"/>
          <a:ext cx="3352128" cy="1108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9D2F1-162D-4D02-A732-D01345E22AA4}">
      <dsp:nvSpPr>
        <dsp:cNvPr id="0" name=""/>
        <dsp:cNvSpPr/>
      </dsp:nvSpPr>
      <dsp:spPr>
        <a:xfrm>
          <a:off x="335374" y="249925"/>
          <a:ext cx="609771" cy="609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5240A-0D85-485B-9D93-407D1FFAF913}">
      <dsp:nvSpPr>
        <dsp:cNvPr id="0" name=""/>
        <dsp:cNvSpPr/>
      </dsp:nvSpPr>
      <dsp:spPr>
        <a:xfrm>
          <a:off x="1280519" y="473"/>
          <a:ext cx="2071608" cy="110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5" tIns="117335" rIns="117335" bIns="11733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BACKGROUND</a:t>
          </a:r>
        </a:p>
      </dsp:txBody>
      <dsp:txXfrm>
        <a:off x="1280519" y="473"/>
        <a:ext cx="2071608" cy="1108674"/>
      </dsp:txXfrm>
    </dsp:sp>
    <dsp:sp modelId="{CBA0401E-7684-42C8-839E-D801768D883C}">
      <dsp:nvSpPr>
        <dsp:cNvPr id="0" name=""/>
        <dsp:cNvSpPr/>
      </dsp:nvSpPr>
      <dsp:spPr>
        <a:xfrm>
          <a:off x="0" y="1386317"/>
          <a:ext cx="3352128" cy="1108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B2503-2995-401B-AD2A-8687192014FC}">
      <dsp:nvSpPr>
        <dsp:cNvPr id="0" name=""/>
        <dsp:cNvSpPr/>
      </dsp:nvSpPr>
      <dsp:spPr>
        <a:xfrm>
          <a:off x="335374" y="1635768"/>
          <a:ext cx="609771" cy="6097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301C7-6BD3-4366-8AD9-2496B2EDF77C}">
      <dsp:nvSpPr>
        <dsp:cNvPr id="0" name=""/>
        <dsp:cNvSpPr/>
      </dsp:nvSpPr>
      <dsp:spPr>
        <a:xfrm>
          <a:off x="1280519" y="1386317"/>
          <a:ext cx="2071608" cy="110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5" tIns="117335" rIns="117335" bIns="11733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PROCEDURE: MURDER MYSTERY</a:t>
          </a:r>
        </a:p>
      </dsp:txBody>
      <dsp:txXfrm>
        <a:off x="1280519" y="1386317"/>
        <a:ext cx="2071608" cy="1108674"/>
      </dsp:txXfrm>
    </dsp:sp>
    <dsp:sp modelId="{5865A6BD-F99C-4927-AA71-14438D8BD5FD}">
      <dsp:nvSpPr>
        <dsp:cNvPr id="0" name=""/>
        <dsp:cNvSpPr/>
      </dsp:nvSpPr>
      <dsp:spPr>
        <a:xfrm>
          <a:off x="0" y="2772160"/>
          <a:ext cx="3352128" cy="1108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73F21-6CA6-4D82-A5B8-20E46E8BAE44}">
      <dsp:nvSpPr>
        <dsp:cNvPr id="0" name=""/>
        <dsp:cNvSpPr/>
      </dsp:nvSpPr>
      <dsp:spPr>
        <a:xfrm>
          <a:off x="335374" y="3021612"/>
          <a:ext cx="609771" cy="6097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77CF8-63F3-4E73-9A0E-6D37315945D9}">
      <dsp:nvSpPr>
        <dsp:cNvPr id="0" name=""/>
        <dsp:cNvSpPr/>
      </dsp:nvSpPr>
      <dsp:spPr>
        <a:xfrm>
          <a:off x="1280519" y="2772160"/>
          <a:ext cx="2071608" cy="110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5" tIns="117335" rIns="117335" bIns="11733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DEBRIEF: RARE DISEASES</a:t>
          </a:r>
        </a:p>
      </dsp:txBody>
      <dsp:txXfrm>
        <a:off x="1280519" y="2772160"/>
        <a:ext cx="2071608" cy="1108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6361-1E3C-4214-95E1-B8DE93421F8F}" type="datetimeFigureOut">
              <a:rPr lang="en-US" smtClean="0"/>
              <a:t>1/18/20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0281-66A0-46B8-BDE2-AEF0C7453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CFFA-1E2F-4435-8DD6-9B5CC3FF4505}" type="datetimeFigureOut">
              <a:rPr lang="en-US" smtClean="0"/>
              <a:t>1/18/20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ED1C-4656-4CF8-AD34-DC4A65BB3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3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highlight is for the two questions relevant to the game that we will play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36274-E7F0-8747-AC80-1E1A0E43A6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4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1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www.notesonzoology.com</a:t>
            </a:r>
            <a:r>
              <a:rPr lang="en-US" dirty="0"/>
              <a:t>/</a:t>
            </a:r>
            <a:r>
              <a:rPr lang="en-US" dirty="0" err="1"/>
              <a:t>dna</a:t>
            </a:r>
            <a:r>
              <a:rPr lang="en-US" dirty="0"/>
              <a:t>/</a:t>
            </a:r>
            <a:r>
              <a:rPr lang="en-US" dirty="0" err="1"/>
              <a:t>dna</a:t>
            </a:r>
            <a:r>
              <a:rPr lang="en-US" dirty="0"/>
              <a:t>-fingerprinting/</a:t>
            </a:r>
            <a:r>
              <a:rPr lang="en-US" dirty="0" err="1"/>
              <a:t>dna</a:t>
            </a:r>
            <a:r>
              <a:rPr lang="en-US" dirty="0"/>
              <a:t>-fingerprinting-meaning-bases-and-its-applications/5368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36274-E7F0-8747-AC80-1E1A0E43A6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79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7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7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etri Dish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27304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MIDDLE SCHOOL GENOMICS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665" y="4919579"/>
            <a:ext cx="5280027" cy="137159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DOMINIQUE BROOKS</a:t>
            </a:r>
          </a:p>
          <a:p>
            <a:pPr algn="l"/>
            <a:r>
              <a:rPr lang="en-US" dirty="0"/>
              <a:t>STEPHEN RAMSEY</a:t>
            </a:r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4FAFC-7E04-3A43-8A79-C6C317C9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65047" cy="1450757"/>
          </a:xfrm>
        </p:spPr>
        <p:txBody>
          <a:bodyPr>
            <a:normAutofit/>
          </a:bodyPr>
          <a:lstStyle/>
          <a:p>
            <a:r>
              <a:rPr lang="en-US" dirty="0"/>
              <a:t>The original chromosomes are diluted away, leaving DNA fragments of two sizes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2FE3D9-8289-E44F-89EF-409A8ECC27DF}"/>
              </a:ext>
            </a:extLst>
          </p:cNvPr>
          <p:cNvGrpSpPr/>
          <p:nvPr/>
        </p:nvGrpSpPr>
        <p:grpSpPr>
          <a:xfrm>
            <a:off x="471019" y="3568134"/>
            <a:ext cx="2451080" cy="3003263"/>
            <a:chOff x="8229612" y="1972656"/>
            <a:chExt cx="3616800" cy="4103717"/>
          </a:xfrm>
        </p:grpSpPr>
        <p:pic>
          <p:nvPicPr>
            <p:cNvPr id="20" name="Picture 2" descr="Image result for dna profile">
              <a:extLst>
                <a:ext uri="{FF2B5EF4-FFF2-40B4-BE49-F238E27FC236}">
                  <a16:creationId xmlns:a16="http://schemas.microsoft.com/office/drawing/2014/main" id="{84273E7F-4A30-C844-AEF7-004DC7B47D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250"/>
            <a:stretch/>
          </p:blipFill>
          <p:spPr bwMode="auto">
            <a:xfrm>
              <a:off x="8229612" y="2079032"/>
              <a:ext cx="3445740" cy="3997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E5A17E-2280-844A-A914-18ADE00914DE}"/>
                </a:ext>
              </a:extLst>
            </p:cNvPr>
            <p:cNvSpPr txBox="1"/>
            <p:nvPr/>
          </p:nvSpPr>
          <p:spPr>
            <a:xfrm>
              <a:off x="10838798" y="2494465"/>
              <a:ext cx="9012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34DB4"/>
                  </a:solidFill>
                </a:rPr>
                <a:t>D7S820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72F7E0-A85E-814D-833B-A34ABC1709C0}"/>
                </a:ext>
              </a:extLst>
            </p:cNvPr>
            <p:cNvSpPr/>
            <p:nvPr/>
          </p:nvSpPr>
          <p:spPr>
            <a:xfrm>
              <a:off x="8691419" y="1972656"/>
              <a:ext cx="1556097" cy="23776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6A56A4-BF70-2C42-8C9F-0A240B3E9D17}"/>
                </a:ext>
              </a:extLst>
            </p:cNvPr>
            <p:cNvSpPr/>
            <p:nvPr/>
          </p:nvSpPr>
          <p:spPr>
            <a:xfrm>
              <a:off x="8965035" y="4359566"/>
              <a:ext cx="1556097" cy="1716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CDE5388-4D8D-EC48-AA32-0F3DAC74A0A9}"/>
                </a:ext>
              </a:extLst>
            </p:cNvPr>
            <p:cNvSpPr/>
            <p:nvPr/>
          </p:nvSpPr>
          <p:spPr>
            <a:xfrm>
              <a:off x="10290315" y="1985819"/>
              <a:ext cx="1556097" cy="363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197926-5884-D44C-8979-4AD87523926B}"/>
                </a:ext>
              </a:extLst>
            </p:cNvPr>
            <p:cNvSpPr txBox="1"/>
            <p:nvPr/>
          </p:nvSpPr>
          <p:spPr>
            <a:xfrm>
              <a:off x="11030192" y="4678865"/>
              <a:ext cx="33977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/>
                <a:t>24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E78098-E0A3-474F-93E5-46AE77768448}"/>
                </a:ext>
              </a:extLst>
            </p:cNvPr>
            <p:cNvSpPr txBox="1"/>
            <p:nvPr/>
          </p:nvSpPr>
          <p:spPr>
            <a:xfrm>
              <a:off x="11172368" y="5322726"/>
              <a:ext cx="33977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/>
                <a:t>30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3698779-CFAF-A84C-BB54-F4A24B89B600}"/>
              </a:ext>
            </a:extLst>
          </p:cNvPr>
          <p:cNvGrpSpPr/>
          <p:nvPr/>
        </p:nvGrpSpPr>
        <p:grpSpPr>
          <a:xfrm>
            <a:off x="3874352" y="2494465"/>
            <a:ext cx="4253604" cy="3258532"/>
            <a:chOff x="3874352" y="2494465"/>
            <a:chExt cx="4253604" cy="325853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91F83DA-4054-1C4C-B60F-B3A78B5EA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6786" y="2494465"/>
              <a:ext cx="302061" cy="325853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FD8B1B3-BB43-EE44-8999-4C78284D2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4166" y="2494465"/>
              <a:ext cx="302061" cy="291997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EE1284-F98E-464E-9F2F-9DB61A3FA5EE}"/>
                </a:ext>
              </a:extLst>
            </p:cNvPr>
            <p:cNvSpPr txBox="1"/>
            <p:nvPr/>
          </p:nvSpPr>
          <p:spPr>
            <a:xfrm>
              <a:off x="3874352" y="3939065"/>
              <a:ext cx="1297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8F3583"/>
                  </a:solidFill>
                </a:rPr>
                <a:t>Length = 24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718C432-1E36-E043-8229-2935AE1C3AA5}"/>
                </a:ext>
              </a:extLst>
            </p:cNvPr>
            <p:cNvCxnSpPr>
              <a:cxnSpLocks/>
            </p:cNvCxnSpPr>
            <p:nvPr/>
          </p:nvCxnSpPr>
          <p:spPr>
            <a:xfrm>
              <a:off x="5209311" y="2919980"/>
              <a:ext cx="0" cy="2225965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4D4B661-8D5C-AC46-8354-58C3C6DA8CBA}"/>
                </a:ext>
              </a:extLst>
            </p:cNvPr>
            <p:cNvCxnSpPr>
              <a:cxnSpLocks/>
            </p:cNvCxnSpPr>
            <p:nvPr/>
          </p:nvCxnSpPr>
          <p:spPr>
            <a:xfrm>
              <a:off x="6830292" y="2955635"/>
              <a:ext cx="0" cy="2557094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F04106B-01A5-7243-A861-BF74C9D05130}"/>
                </a:ext>
              </a:extLst>
            </p:cNvPr>
            <p:cNvSpPr txBox="1"/>
            <p:nvPr/>
          </p:nvSpPr>
          <p:spPr>
            <a:xfrm>
              <a:off x="6830292" y="4049516"/>
              <a:ext cx="1297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8F3583"/>
                  </a:solidFill>
                </a:rPr>
                <a:t>Length = 30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59DBB88-E3D9-964A-970A-626E1B1CA3B4}"/>
              </a:ext>
            </a:extLst>
          </p:cNvPr>
          <p:cNvSpPr txBox="1"/>
          <p:nvPr/>
        </p:nvSpPr>
        <p:spPr>
          <a:xfrm>
            <a:off x="9968958" y="3260709"/>
            <a:ext cx="2207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55378"/>
                </a:solidFill>
              </a:rPr>
              <a:t>We get two peaks on</a:t>
            </a:r>
          </a:p>
          <a:p>
            <a:r>
              <a:rPr lang="en-US" dirty="0">
                <a:solidFill>
                  <a:srgbClr val="355378"/>
                </a:solidFill>
              </a:rPr>
              <a:t>the DNA size readout</a:t>
            </a:r>
          </a:p>
        </p:txBody>
      </p:sp>
    </p:spTree>
    <p:extLst>
      <p:ext uri="{BB962C8B-B14F-4D97-AF65-F5344CB8AC3E}">
        <p14:creationId xmlns:p14="http://schemas.microsoft.com/office/powerpoint/2010/main" val="46310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17435 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4FAFC-7E04-3A43-8A79-C6C317C9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54" y="0"/>
            <a:ext cx="11028217" cy="1450757"/>
          </a:xfrm>
        </p:spPr>
        <p:txBody>
          <a:bodyPr>
            <a:normAutofit/>
          </a:bodyPr>
          <a:lstStyle/>
          <a:p>
            <a:r>
              <a:rPr lang="en-US" dirty="0"/>
              <a:t>This procedure is performed for about 15 loci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6AE245-943B-F746-BFDD-026189C70FB0}"/>
              </a:ext>
            </a:extLst>
          </p:cNvPr>
          <p:cNvGrpSpPr/>
          <p:nvPr/>
        </p:nvGrpSpPr>
        <p:grpSpPr>
          <a:xfrm>
            <a:off x="2500877" y="2278862"/>
            <a:ext cx="3622194" cy="3761509"/>
            <a:chOff x="783461" y="2177743"/>
            <a:chExt cx="3622194" cy="376150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B371201-9367-B54A-A143-E8CD552B1A66}"/>
                </a:ext>
              </a:extLst>
            </p:cNvPr>
            <p:cNvGrpSpPr/>
            <p:nvPr/>
          </p:nvGrpSpPr>
          <p:grpSpPr>
            <a:xfrm>
              <a:off x="783461" y="2177743"/>
              <a:ext cx="3622194" cy="3761509"/>
              <a:chOff x="783461" y="2177743"/>
              <a:chExt cx="3622194" cy="376150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36BDFE25-8DE8-F642-A220-B2F1E440B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7000"/>
              </a:blip>
              <a:stretch>
                <a:fillRect/>
              </a:stretch>
            </p:blipFill>
            <p:spPr>
              <a:xfrm>
                <a:off x="783461" y="2177743"/>
                <a:ext cx="3622194" cy="3761509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B8DF470-EFBD-1F4C-8DE6-29B5410DFC4C}"/>
                  </a:ext>
                </a:extLst>
              </p:cNvPr>
              <p:cNvSpPr/>
              <p:nvPr/>
            </p:nvSpPr>
            <p:spPr>
              <a:xfrm>
                <a:off x="4240306" y="2456329"/>
                <a:ext cx="45719" cy="1954306"/>
              </a:xfrm>
              <a:prstGeom prst="rect">
                <a:avLst/>
              </a:prstGeom>
              <a:solidFill>
                <a:schemeClr val="bg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8A807C-BED5-EA4B-A5B5-6D75ACF1DD0D}"/>
                </a:ext>
              </a:extLst>
            </p:cNvPr>
            <p:cNvSpPr/>
            <p:nvPr/>
          </p:nvSpPr>
          <p:spPr>
            <a:xfrm>
              <a:off x="1353671" y="2581835"/>
              <a:ext cx="277905" cy="806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1592D8-54A8-2C4A-A913-EB2176E26424}"/>
                </a:ext>
              </a:extLst>
            </p:cNvPr>
            <p:cNvSpPr/>
            <p:nvPr/>
          </p:nvSpPr>
          <p:spPr>
            <a:xfrm>
              <a:off x="1739153" y="2662518"/>
              <a:ext cx="277905" cy="806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9034D5F-50DD-6C42-8759-58D0FBDB5A27}"/>
                </a:ext>
              </a:extLst>
            </p:cNvPr>
            <p:cNvSpPr/>
            <p:nvPr/>
          </p:nvSpPr>
          <p:spPr>
            <a:xfrm>
              <a:off x="2121920" y="3182470"/>
              <a:ext cx="277905" cy="806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4728A3F-2F04-D148-B1CC-92C46077D3ED}"/>
                </a:ext>
              </a:extLst>
            </p:cNvPr>
            <p:cNvSpPr/>
            <p:nvPr/>
          </p:nvSpPr>
          <p:spPr>
            <a:xfrm>
              <a:off x="2510119" y="3012141"/>
              <a:ext cx="277905" cy="806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DB96AEA-1CF1-DD42-BBE2-04DFE4A68A72}"/>
                </a:ext>
              </a:extLst>
            </p:cNvPr>
            <p:cNvSpPr/>
            <p:nvPr/>
          </p:nvSpPr>
          <p:spPr>
            <a:xfrm>
              <a:off x="2510119" y="3348316"/>
              <a:ext cx="277905" cy="806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2D5F639-D372-944E-B4A9-BFC1FF5AAB3E}"/>
                </a:ext>
              </a:extLst>
            </p:cNvPr>
            <p:cNvSpPr/>
            <p:nvPr/>
          </p:nvSpPr>
          <p:spPr>
            <a:xfrm>
              <a:off x="3236259" y="3061445"/>
              <a:ext cx="277905" cy="806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911ACFE-A4AF-5244-90D5-72AE3EFF0DF0}"/>
                </a:ext>
              </a:extLst>
            </p:cNvPr>
            <p:cNvSpPr/>
            <p:nvPr/>
          </p:nvSpPr>
          <p:spPr>
            <a:xfrm>
              <a:off x="3626225" y="2841811"/>
              <a:ext cx="277905" cy="806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575A8AE-3EDB-A446-A7AF-D27DF469C395}"/>
                </a:ext>
              </a:extLst>
            </p:cNvPr>
            <p:cNvSpPr/>
            <p:nvPr/>
          </p:nvSpPr>
          <p:spPr>
            <a:xfrm>
              <a:off x="1353670" y="3836894"/>
              <a:ext cx="277905" cy="806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E10E25E-247B-6D43-BE69-D4ECF4B9D26E}"/>
                </a:ext>
              </a:extLst>
            </p:cNvPr>
            <p:cNvSpPr/>
            <p:nvPr/>
          </p:nvSpPr>
          <p:spPr>
            <a:xfrm>
              <a:off x="1739153" y="3917577"/>
              <a:ext cx="277905" cy="806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6FD03E2-1B90-D148-BF95-B090F91E938E}"/>
                </a:ext>
              </a:extLst>
            </p:cNvPr>
            <p:cNvSpPr/>
            <p:nvPr/>
          </p:nvSpPr>
          <p:spPr>
            <a:xfrm>
              <a:off x="2121920" y="4062977"/>
              <a:ext cx="277905" cy="806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25A3292-A410-AC49-8F46-00CD6CA9C2C2}"/>
                </a:ext>
              </a:extLst>
            </p:cNvPr>
            <p:cNvSpPr/>
            <p:nvPr/>
          </p:nvSpPr>
          <p:spPr>
            <a:xfrm>
              <a:off x="3236259" y="4094353"/>
              <a:ext cx="277905" cy="806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17750D-809D-BE4D-85E4-B401B59056B9}"/>
                </a:ext>
              </a:extLst>
            </p:cNvPr>
            <p:cNvSpPr/>
            <p:nvPr/>
          </p:nvSpPr>
          <p:spPr>
            <a:xfrm>
              <a:off x="4018904" y="4094352"/>
              <a:ext cx="277905" cy="806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A784D3C-68D1-D647-8E4E-F3C1AFD67BF8}"/>
                </a:ext>
              </a:extLst>
            </p:cNvPr>
            <p:cNvSpPr/>
            <p:nvPr/>
          </p:nvSpPr>
          <p:spPr>
            <a:xfrm>
              <a:off x="2157780" y="4960772"/>
              <a:ext cx="277905" cy="806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8A05B48-2DF1-A348-8819-467E5914922F}"/>
                </a:ext>
              </a:extLst>
            </p:cNvPr>
            <p:cNvSpPr/>
            <p:nvPr/>
          </p:nvSpPr>
          <p:spPr>
            <a:xfrm>
              <a:off x="2942416" y="4920430"/>
              <a:ext cx="277905" cy="806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2A5D8C-6114-4047-AF11-D6BCF540B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9765" y="4653730"/>
              <a:ext cx="177800" cy="34290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92AFEAA-FB6D-0945-A9E1-F1CAC8304532}"/>
                </a:ext>
              </a:extLst>
            </p:cNvPr>
            <p:cNvSpPr/>
            <p:nvPr/>
          </p:nvSpPr>
          <p:spPr>
            <a:xfrm>
              <a:off x="3304267" y="4821339"/>
              <a:ext cx="116404" cy="806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266" name="Picture 2" descr="Image result for codis report">
            <a:extLst>
              <a:ext uri="{FF2B5EF4-FFF2-40B4-BE49-F238E27FC236}">
                <a16:creationId xmlns:a16="http://schemas.microsoft.com/office/drawing/2014/main" id="{4F27E973-49DF-3945-9584-D96FFDA60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0" t="13739" r="11709" b="34615"/>
          <a:stretch/>
        </p:blipFill>
        <p:spPr bwMode="auto">
          <a:xfrm>
            <a:off x="6133305" y="2389088"/>
            <a:ext cx="3983224" cy="354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00F449-AB8B-274E-8629-A2C5EF3B6D41}"/>
              </a:ext>
            </a:extLst>
          </p:cNvPr>
          <p:cNvSpPr txBox="1"/>
          <p:nvPr/>
        </p:nvSpPr>
        <p:spPr>
          <a:xfrm>
            <a:off x="7137267" y="2019756"/>
            <a:ext cx="143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55378"/>
                </a:solidFill>
              </a:rPr>
              <a:t>Alice’s profile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EFD508-BB10-8A49-B02E-707B913AF3BE}"/>
              </a:ext>
            </a:extLst>
          </p:cNvPr>
          <p:cNvSpPr txBox="1"/>
          <p:nvPr/>
        </p:nvSpPr>
        <p:spPr>
          <a:xfrm>
            <a:off x="3487184" y="2005758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55378"/>
                </a:solidFill>
              </a:rPr>
              <a:t>Alice’s genome</a:t>
            </a:r>
          </a:p>
        </p:txBody>
      </p:sp>
    </p:spTree>
    <p:extLst>
      <p:ext uri="{BB962C8B-B14F-4D97-AF65-F5344CB8AC3E}">
        <p14:creationId xmlns:p14="http://schemas.microsoft.com/office/powerpoint/2010/main" val="285634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8721-3D44-1542-B48D-4E880019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138" y="1020618"/>
            <a:ext cx="9798570" cy="890124"/>
          </a:xfrm>
        </p:spPr>
        <p:txBody>
          <a:bodyPr>
            <a:normAutofit fontScale="90000"/>
          </a:bodyPr>
          <a:lstStyle/>
          <a:p>
            <a:r>
              <a:rPr lang="en-US" dirty="0"/>
              <a:t>Consider Question 1: “Do these two samples contain DNA from the same person?”, with only two loci (to keep things simple)</a:t>
            </a:r>
          </a:p>
        </p:txBody>
      </p:sp>
      <p:pic>
        <p:nvPicPr>
          <p:cNvPr id="1026" name="Picture 2" descr="VNTR Loci and DNA Finger Printing">
            <a:extLst>
              <a:ext uri="{FF2B5EF4-FFF2-40B4-BE49-F238E27FC236}">
                <a16:creationId xmlns:a16="http://schemas.microsoft.com/office/drawing/2014/main" id="{E718EF3D-F957-024C-9A47-628844583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3"/>
          <a:stretch/>
        </p:blipFill>
        <p:spPr bwMode="auto">
          <a:xfrm>
            <a:off x="5643214" y="2077910"/>
            <a:ext cx="5805507" cy="418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827640F9-AA23-1244-8440-747065C6663D}"/>
              </a:ext>
            </a:extLst>
          </p:cNvPr>
          <p:cNvSpPr/>
          <p:nvPr/>
        </p:nvSpPr>
        <p:spPr>
          <a:xfrm>
            <a:off x="8593079" y="2068674"/>
            <a:ext cx="2890981" cy="2549236"/>
          </a:xfrm>
          <a:custGeom>
            <a:avLst/>
            <a:gdLst>
              <a:gd name="connsiteX0" fmla="*/ 9236 w 2890981"/>
              <a:gd name="connsiteY0" fmla="*/ 64655 h 2549236"/>
              <a:gd name="connsiteX1" fmla="*/ 0 w 2890981"/>
              <a:gd name="connsiteY1" fmla="*/ 2281382 h 2549236"/>
              <a:gd name="connsiteX2" fmla="*/ 701963 w 2890981"/>
              <a:gd name="connsiteY2" fmla="*/ 2392218 h 2549236"/>
              <a:gd name="connsiteX3" fmla="*/ 720436 w 2890981"/>
              <a:gd name="connsiteY3" fmla="*/ 2549236 h 2549236"/>
              <a:gd name="connsiteX4" fmla="*/ 2890981 w 2890981"/>
              <a:gd name="connsiteY4" fmla="*/ 2549236 h 2549236"/>
              <a:gd name="connsiteX5" fmla="*/ 2835563 w 2890981"/>
              <a:gd name="connsiteY5" fmla="*/ 0 h 2549236"/>
              <a:gd name="connsiteX6" fmla="*/ 9236 w 2890981"/>
              <a:gd name="connsiteY6" fmla="*/ 64655 h 254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0981" h="2549236">
                <a:moveTo>
                  <a:pt x="9236" y="64655"/>
                </a:moveTo>
                <a:cubicBezTo>
                  <a:pt x="6157" y="803564"/>
                  <a:pt x="3079" y="1542473"/>
                  <a:pt x="0" y="2281382"/>
                </a:cubicBezTo>
                <a:lnTo>
                  <a:pt x="701963" y="2392218"/>
                </a:lnTo>
                <a:lnTo>
                  <a:pt x="720436" y="2549236"/>
                </a:lnTo>
                <a:lnTo>
                  <a:pt x="2890981" y="2549236"/>
                </a:lnTo>
                <a:lnTo>
                  <a:pt x="2835563" y="0"/>
                </a:lnTo>
                <a:lnTo>
                  <a:pt x="9236" y="646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7661BD-22E1-8A4F-94AB-22D03ED35481}"/>
              </a:ext>
            </a:extLst>
          </p:cNvPr>
          <p:cNvSpPr/>
          <p:nvPr/>
        </p:nvSpPr>
        <p:spPr>
          <a:xfrm>
            <a:off x="9276569" y="4701038"/>
            <a:ext cx="526473" cy="114530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D2DE90-A4ED-C141-9326-F75C8469EFAD}"/>
              </a:ext>
            </a:extLst>
          </p:cNvPr>
          <p:cNvSpPr/>
          <p:nvPr/>
        </p:nvSpPr>
        <p:spPr>
          <a:xfrm>
            <a:off x="9165733" y="6049547"/>
            <a:ext cx="794327" cy="21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F02222-8835-B448-904E-C740FBD8D394}"/>
              </a:ext>
            </a:extLst>
          </p:cNvPr>
          <p:cNvSpPr txBox="1"/>
          <p:nvPr/>
        </p:nvSpPr>
        <p:spPr>
          <a:xfrm>
            <a:off x="6173151" y="3234856"/>
            <a:ext cx="8335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1200" dirty="0"/>
              <a:t>B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95A7BB-E81E-6840-BD27-5F557518C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44" y="2210174"/>
            <a:ext cx="4635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6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5CCE0-09B0-534C-B26D-761F8DF2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6738"/>
          </a:xfrm>
        </p:spPr>
        <p:txBody>
          <a:bodyPr/>
          <a:lstStyle/>
          <a:p>
            <a:r>
              <a:rPr lang="en-US" dirty="0"/>
              <a:t>Question 1: screening several suspects</a:t>
            </a:r>
          </a:p>
        </p:txBody>
      </p:sp>
      <p:pic>
        <p:nvPicPr>
          <p:cNvPr id="14338" name="Picture 2" descr="Image result for dna profile">
            <a:extLst>
              <a:ext uri="{FF2B5EF4-FFF2-40B4-BE49-F238E27FC236}">
                <a16:creationId xmlns:a16="http://schemas.microsoft.com/office/drawing/2014/main" id="{34D6A0A0-6863-0A43-BCE4-442FD4C39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087" y="2031760"/>
            <a:ext cx="9543826" cy="43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6C027D-90FA-724B-876E-354D317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08" y="1183342"/>
            <a:ext cx="4635500" cy="6985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D78C5CE-D8D8-E94D-A708-1A5E4FA09328}"/>
              </a:ext>
            </a:extLst>
          </p:cNvPr>
          <p:cNvSpPr/>
          <p:nvPr/>
        </p:nvSpPr>
        <p:spPr>
          <a:xfrm>
            <a:off x="1030941" y="4527176"/>
            <a:ext cx="9995647" cy="770965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05F4F-A042-4B46-88BB-CEB51CFDBE8C}"/>
              </a:ext>
            </a:extLst>
          </p:cNvPr>
          <p:cNvSpPr txBox="1"/>
          <p:nvPr/>
        </p:nvSpPr>
        <p:spPr>
          <a:xfrm>
            <a:off x="4545106" y="4652682"/>
            <a:ext cx="5924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Suspect #3 DNA sample is a match to the crime scene sample</a:t>
            </a:r>
          </a:p>
        </p:txBody>
      </p:sp>
    </p:spTree>
    <p:extLst>
      <p:ext uri="{BB962C8B-B14F-4D97-AF65-F5344CB8AC3E}">
        <p14:creationId xmlns:p14="http://schemas.microsoft.com/office/powerpoint/2010/main" val="204279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658D-2471-734A-9ECD-71C22ED1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4" y="824753"/>
            <a:ext cx="10040471" cy="868558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 2:  Crime labs will search a sample’s DNA profile against a database of DNA profiles</a:t>
            </a:r>
          </a:p>
        </p:txBody>
      </p:sp>
      <p:pic>
        <p:nvPicPr>
          <p:cNvPr id="13314" name="Picture 2" descr="A visual, step-by-step representation of the DNA sample submission and testing process used by FDDU.">
            <a:extLst>
              <a:ext uri="{FF2B5EF4-FFF2-40B4-BE49-F238E27FC236}">
                <a16:creationId xmlns:a16="http://schemas.microsoft.com/office/drawing/2014/main" id="{B16A33E3-0786-F944-82A3-475231D7A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6" b="2455"/>
          <a:stretch/>
        </p:blipFill>
        <p:spPr bwMode="auto">
          <a:xfrm>
            <a:off x="5174128" y="2026022"/>
            <a:ext cx="6329082" cy="40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DDFE07-311E-1940-9836-D0C908F06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55" y="2151528"/>
            <a:ext cx="45466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16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68792-1282-5543-ABED-9B176060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CODIS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A1CEF-39C4-B04D-B58D-39900CB96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597" y="2350249"/>
            <a:ext cx="9696226" cy="2867210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Run by the Federal Bureau of Investigations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National database of DNA profiles of offenders or felony arrestees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Has about 17 million DNA profiles in it (mostly from offenders)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CODIS loci selected so they will </a:t>
            </a:r>
            <a:r>
              <a:rPr lang="en-US" sz="2800" i="1" dirty="0"/>
              <a:t>not </a:t>
            </a:r>
            <a:r>
              <a:rPr lang="en-US" sz="2800" dirty="0"/>
              <a:t> be informative as for physical characteristics or race</a:t>
            </a:r>
          </a:p>
        </p:txBody>
      </p:sp>
      <p:pic>
        <p:nvPicPr>
          <p:cNvPr id="12290" name="Picture 2" descr="Image result for codis database">
            <a:extLst>
              <a:ext uri="{FF2B5EF4-FFF2-40B4-BE49-F238E27FC236}">
                <a16:creationId xmlns:a16="http://schemas.microsoft.com/office/drawing/2014/main" id="{A15000D2-E5B3-A448-BC55-8C806BE3A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928" y="0"/>
            <a:ext cx="2023035" cy="185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820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6F0E-1CA6-354A-8FF9-2BF4DBA72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844" y="430305"/>
            <a:ext cx="10745096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DNA profiling also used for paternity testing;</a:t>
            </a:r>
            <a:br>
              <a:rPr lang="en-US" dirty="0"/>
            </a:br>
            <a:r>
              <a:rPr lang="en-US" dirty="0"/>
              <a:t>here we are looking for a </a:t>
            </a:r>
            <a:r>
              <a:rPr lang="en-US" i="1" dirty="0"/>
              <a:t>partial</a:t>
            </a:r>
            <a:r>
              <a:rPr lang="en-US" dirty="0"/>
              <a:t> match that </a:t>
            </a:r>
            <a:r>
              <a:rPr lang="en-US" i="1" dirty="0"/>
              <a:t>complements the match with the mother’s profile</a:t>
            </a:r>
            <a:endParaRPr lang="en-US" dirty="0"/>
          </a:p>
        </p:txBody>
      </p:sp>
      <p:pic>
        <p:nvPicPr>
          <p:cNvPr id="15362" name="Picture 2" descr="Image result for dna profile paternity testing">
            <a:extLst>
              <a:ext uri="{FF2B5EF4-FFF2-40B4-BE49-F238E27FC236}">
                <a16:creationId xmlns:a16="http://schemas.microsoft.com/office/drawing/2014/main" id="{D7BEB42E-DB4F-BB47-B497-EBAE174DE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39" y="2136662"/>
            <a:ext cx="6043706" cy="391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F4AD4FE-CA48-5546-B576-299CBA7805A1}"/>
              </a:ext>
            </a:extLst>
          </p:cNvPr>
          <p:cNvSpPr/>
          <p:nvPr/>
        </p:nvSpPr>
        <p:spPr>
          <a:xfrm>
            <a:off x="8265459" y="2136662"/>
            <a:ext cx="959223" cy="3913393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D5AEB-4C84-7649-8979-4E3D3E31C49B}"/>
              </a:ext>
            </a:extLst>
          </p:cNvPr>
          <p:cNvSpPr txBox="1"/>
          <p:nvPr/>
        </p:nvSpPr>
        <p:spPr>
          <a:xfrm>
            <a:off x="9224682" y="2563906"/>
            <a:ext cx="202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Dad #3 is the father</a:t>
            </a:r>
          </a:p>
        </p:txBody>
      </p:sp>
    </p:spTree>
    <p:extLst>
      <p:ext uri="{BB962C8B-B14F-4D97-AF65-F5344CB8AC3E}">
        <p14:creationId xmlns:p14="http://schemas.microsoft.com/office/powerpoint/2010/main" val="7197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F5B52056-26AD-4841-8A16-C1D9E3C09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8B2B72-EB44-4428-96AA-8636E4A4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62" y="474139"/>
            <a:ext cx="6672886" cy="79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MURDER MYSTERY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191000" y="2424869"/>
            <a:ext cx="5105400" cy="3424107"/>
          </a:xfrm>
        </p:spPr>
        <p:txBody>
          <a:bodyPr/>
          <a:lstStyle/>
          <a:p>
            <a:r>
              <a:rPr lang="en-US" dirty="0"/>
              <a:t>Definitions</a:t>
            </a:r>
          </a:p>
          <a:p>
            <a:r>
              <a:rPr lang="en-US" dirty="0"/>
              <a:t>Procedure</a:t>
            </a:r>
          </a:p>
          <a:p>
            <a:r>
              <a:rPr lang="en-US" dirty="0"/>
              <a:t>Reiterate learning objectives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6" y="-2"/>
            <a:ext cx="4094648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3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cience Lab">
            <a:extLst>
              <a:ext uri="{FF2B5EF4-FFF2-40B4-BE49-F238E27FC236}">
                <a16:creationId xmlns:a16="http://schemas.microsoft.com/office/drawing/2014/main" id="{7E185DA8-778E-49D9-863D-7DB5660424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54" r="25902"/>
          <a:stretch/>
        </p:blipFill>
        <p:spPr>
          <a:xfrm>
            <a:off x="1028342" y="618517"/>
            <a:ext cx="6139725" cy="562988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337" y="640831"/>
            <a:ext cx="3800199" cy="157386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QUICK OVERVIEW</a:t>
            </a:r>
          </a:p>
        </p:txBody>
      </p:sp>
      <p:graphicFrame>
        <p:nvGraphicFramePr>
          <p:cNvPr id="9" name="Content Placeholder 8" descr="Icons">
            <a:extLst>
              <a:ext uri="{FF2B5EF4-FFF2-40B4-BE49-F238E27FC236}">
                <a16:creationId xmlns:a16="http://schemas.microsoft.com/office/drawing/2014/main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34267"/>
              </p:ext>
            </p:extLst>
          </p:nvPr>
        </p:nvGraphicFramePr>
        <p:xfrm>
          <a:off x="8196408" y="2367092"/>
          <a:ext cx="3352128" cy="3881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2640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7BCC-70AA-7441-83E1-ACD02F7B9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82" y="263529"/>
            <a:ext cx="10968596" cy="1450757"/>
          </a:xfrm>
        </p:spPr>
        <p:txBody>
          <a:bodyPr/>
          <a:lstStyle/>
          <a:p>
            <a:pPr algn="ctr"/>
            <a:r>
              <a:rPr lang="en-US"/>
              <a:t>DNA profiling answers 6 types of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8D003-B0D6-1E4F-ADF1-DB3D38F3B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535" y="2043546"/>
            <a:ext cx="6550429" cy="4449617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Do these two samples (blood, hair, skin cells, saliva, etc.) contain DNA from the same living thing (person, animal, plant, etc.)?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Does this sample have DNA from a person whose DNA fingerprint is already known to us?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Are these two samples from related individuals?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Does this sample have DNA from a person who is a </a:t>
            </a:r>
            <a:r>
              <a:rPr lang="en-US" i="1"/>
              <a:t>relative</a:t>
            </a:r>
            <a:r>
              <a:rPr lang="en-US"/>
              <a:t> of a person whose DNA fingerprint is already known to us?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What can we learn about the person/animal/plant from whom this sample was obtained?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Is the DNA in this sample a mixture from multiple donors?  Which donors dominate in the mixture?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D3B6B1-DB7D-4542-9536-A55992816AC6}"/>
              </a:ext>
            </a:extLst>
          </p:cNvPr>
          <p:cNvGrpSpPr/>
          <p:nvPr/>
        </p:nvGrpSpPr>
        <p:grpSpPr>
          <a:xfrm>
            <a:off x="7028873" y="2043546"/>
            <a:ext cx="4484360" cy="4320309"/>
            <a:chOff x="7028873" y="2043546"/>
            <a:chExt cx="4484360" cy="432030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66B21A3-F9DA-3C45-956C-5C7D5AA22712}"/>
                </a:ext>
              </a:extLst>
            </p:cNvPr>
            <p:cNvGrpSpPr/>
            <p:nvPr/>
          </p:nvGrpSpPr>
          <p:grpSpPr>
            <a:xfrm>
              <a:off x="7028873" y="2043546"/>
              <a:ext cx="4484360" cy="4320309"/>
              <a:chOff x="7028873" y="2043546"/>
              <a:chExt cx="4484360" cy="4320309"/>
            </a:xfrm>
          </p:grpSpPr>
          <p:pic>
            <p:nvPicPr>
              <p:cNvPr id="3074" name="Picture 2" descr="Image result for dna fingerprinting">
                <a:extLst>
                  <a:ext uri="{FF2B5EF4-FFF2-40B4-BE49-F238E27FC236}">
                    <a16:creationId xmlns:a16="http://schemas.microsoft.com/office/drawing/2014/main" id="{A518E1A2-1FBB-0741-9497-B5C07EBF04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97" t="2424"/>
              <a:stretch/>
            </p:blipFill>
            <p:spPr bwMode="auto">
              <a:xfrm>
                <a:off x="7419570" y="2043546"/>
                <a:ext cx="4093663" cy="431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0D6B2EDC-1A7B-BA42-9805-CEDEFB498C15}"/>
                  </a:ext>
                </a:extLst>
              </p:cNvPr>
              <p:cNvSpPr/>
              <p:nvPr/>
            </p:nvSpPr>
            <p:spPr>
              <a:xfrm>
                <a:off x="7028873" y="3851564"/>
                <a:ext cx="895927" cy="2512291"/>
              </a:xfrm>
              <a:custGeom>
                <a:avLst/>
                <a:gdLst>
                  <a:gd name="connsiteX0" fmla="*/ 323272 w 895927"/>
                  <a:gd name="connsiteY0" fmla="*/ 2161309 h 2512291"/>
                  <a:gd name="connsiteX1" fmla="*/ 655782 w 895927"/>
                  <a:gd name="connsiteY1" fmla="*/ 2161309 h 2512291"/>
                  <a:gd name="connsiteX2" fmla="*/ 895927 w 895927"/>
                  <a:gd name="connsiteY2" fmla="*/ 2512291 h 2512291"/>
                  <a:gd name="connsiteX3" fmla="*/ 0 w 895927"/>
                  <a:gd name="connsiteY3" fmla="*/ 2512291 h 2512291"/>
                  <a:gd name="connsiteX4" fmla="*/ 0 w 895927"/>
                  <a:gd name="connsiteY4" fmla="*/ 0 h 2512291"/>
                  <a:gd name="connsiteX5" fmla="*/ 480291 w 895927"/>
                  <a:gd name="connsiteY5" fmla="*/ 18472 h 2512291"/>
                  <a:gd name="connsiteX6" fmla="*/ 508000 w 895927"/>
                  <a:gd name="connsiteY6" fmla="*/ 563418 h 2512291"/>
                  <a:gd name="connsiteX7" fmla="*/ 332509 w 895927"/>
                  <a:gd name="connsiteY7" fmla="*/ 942109 h 2512291"/>
                  <a:gd name="connsiteX8" fmla="*/ 249382 w 895927"/>
                  <a:gd name="connsiteY8" fmla="*/ 1865745 h 2512291"/>
                  <a:gd name="connsiteX9" fmla="*/ 323272 w 895927"/>
                  <a:gd name="connsiteY9" fmla="*/ 2161309 h 2512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5927" h="2512291">
                    <a:moveTo>
                      <a:pt x="323272" y="2161309"/>
                    </a:moveTo>
                    <a:lnTo>
                      <a:pt x="655782" y="2161309"/>
                    </a:lnTo>
                    <a:lnTo>
                      <a:pt x="895927" y="2512291"/>
                    </a:lnTo>
                    <a:lnTo>
                      <a:pt x="0" y="2512291"/>
                    </a:lnTo>
                    <a:lnTo>
                      <a:pt x="0" y="0"/>
                    </a:lnTo>
                    <a:lnTo>
                      <a:pt x="480291" y="18472"/>
                    </a:lnTo>
                    <a:lnTo>
                      <a:pt x="508000" y="563418"/>
                    </a:lnTo>
                    <a:lnTo>
                      <a:pt x="332509" y="942109"/>
                    </a:lnTo>
                    <a:lnTo>
                      <a:pt x="249382" y="1865745"/>
                    </a:lnTo>
                    <a:lnTo>
                      <a:pt x="323272" y="21613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F95F41-5408-DE48-B7EE-D70AB48FC046}"/>
                </a:ext>
              </a:extLst>
            </p:cNvPr>
            <p:cNvSpPr/>
            <p:nvPr/>
          </p:nvSpPr>
          <p:spPr>
            <a:xfrm>
              <a:off x="7712364" y="3971636"/>
              <a:ext cx="147781" cy="895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E55577-8D34-6647-B74F-5608AB911813}"/>
                </a:ext>
              </a:extLst>
            </p:cNvPr>
            <p:cNvSpPr/>
            <p:nvPr/>
          </p:nvSpPr>
          <p:spPr>
            <a:xfrm>
              <a:off x="8103061" y="3971636"/>
              <a:ext cx="147781" cy="895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995B84-3F13-FF44-B551-29F4DC8713D0}"/>
                </a:ext>
              </a:extLst>
            </p:cNvPr>
            <p:cNvSpPr/>
            <p:nvPr/>
          </p:nvSpPr>
          <p:spPr>
            <a:xfrm>
              <a:off x="8724667" y="3971636"/>
              <a:ext cx="147781" cy="895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E2A940-D340-D04B-BA2E-5139DB12D946}"/>
                </a:ext>
              </a:extLst>
            </p:cNvPr>
            <p:cNvSpPr/>
            <p:nvPr/>
          </p:nvSpPr>
          <p:spPr>
            <a:xfrm>
              <a:off x="9106647" y="3971636"/>
              <a:ext cx="147781" cy="895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67B9271-FEA7-8949-A019-3999BD282F7C}"/>
                </a:ext>
              </a:extLst>
            </p:cNvPr>
            <p:cNvSpPr/>
            <p:nvPr/>
          </p:nvSpPr>
          <p:spPr>
            <a:xfrm>
              <a:off x="9728253" y="3971636"/>
              <a:ext cx="147781" cy="895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7B21669-FEC8-0A46-B0FF-9DC88C448480}"/>
                </a:ext>
              </a:extLst>
            </p:cNvPr>
            <p:cNvSpPr/>
            <p:nvPr/>
          </p:nvSpPr>
          <p:spPr>
            <a:xfrm>
              <a:off x="10100478" y="3971636"/>
              <a:ext cx="147781" cy="895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152F812-958F-764E-9BDE-57BF090D8CA2}"/>
              </a:ext>
            </a:extLst>
          </p:cNvPr>
          <p:cNvSpPr/>
          <p:nvPr/>
        </p:nvSpPr>
        <p:spPr>
          <a:xfrm>
            <a:off x="92364" y="1967345"/>
            <a:ext cx="6354618" cy="1699491"/>
          </a:xfrm>
          <a:prstGeom prst="roundRect">
            <a:avLst/>
          </a:prstGeom>
          <a:solidFill>
            <a:srgbClr val="D83F0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9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F910-19F1-5C4F-82CC-BAB94104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517236"/>
            <a:ext cx="11524369" cy="1035396"/>
          </a:xfrm>
        </p:spPr>
        <p:txBody>
          <a:bodyPr/>
          <a:lstStyle/>
          <a:p>
            <a:r>
              <a:rPr lang="en-US" dirty="0"/>
              <a:t>How to get from DNA sample to DNA profile?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F3F2D-52F4-2848-BC6A-BB8370A18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14" y="2974108"/>
            <a:ext cx="4101910" cy="1961573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E9274A8F-F49C-D742-ABDA-B5E58A0AAC61}"/>
              </a:ext>
            </a:extLst>
          </p:cNvPr>
          <p:cNvSpPr/>
          <p:nvPr/>
        </p:nvSpPr>
        <p:spPr>
          <a:xfrm>
            <a:off x="5128953" y="3326821"/>
            <a:ext cx="1736436" cy="1256145"/>
          </a:xfrm>
          <a:prstGeom prst="rightArrow">
            <a:avLst/>
          </a:prstGeom>
          <a:solidFill>
            <a:srgbClr val="D83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4098" name="Picture 2" descr="Image result for dna profile">
            <a:extLst>
              <a:ext uri="{FF2B5EF4-FFF2-40B4-BE49-F238E27FC236}">
                <a16:creationId xmlns:a16="http://schemas.microsoft.com/office/drawing/2014/main" id="{725C2F52-1722-AF4F-83A0-5F9431FDC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34" y="3179271"/>
            <a:ext cx="5009963" cy="196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3A3DFD-8C54-3042-82B3-7BC6FAF97658}"/>
              </a:ext>
            </a:extLst>
          </p:cNvPr>
          <p:cNvSpPr txBox="1"/>
          <p:nvPr/>
        </p:nvSpPr>
        <p:spPr>
          <a:xfrm>
            <a:off x="8834660" y="5325572"/>
            <a:ext cx="2182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DNA profile</a:t>
            </a:r>
          </a:p>
          <a:p>
            <a:r>
              <a:rPr lang="en-US" dirty="0"/>
              <a:t>(~30 labeled peaks)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9CF5ED-0FC9-9C46-950B-66DE0E037049}"/>
              </a:ext>
            </a:extLst>
          </p:cNvPr>
          <p:cNvSpPr txBox="1"/>
          <p:nvPr/>
        </p:nvSpPr>
        <p:spPr>
          <a:xfrm>
            <a:off x="2072314" y="5325572"/>
            <a:ext cx="272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DNA sample from “Alice”</a:t>
            </a:r>
          </a:p>
          <a:p>
            <a:r>
              <a:rPr lang="en-US" dirty="0"/>
              <a:t>(6 billion bases)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101FCB-B1B2-1442-85EA-0598F1EF7463}"/>
              </a:ext>
            </a:extLst>
          </p:cNvPr>
          <p:cNvSpPr/>
          <p:nvPr/>
        </p:nvSpPr>
        <p:spPr>
          <a:xfrm>
            <a:off x="6916190" y="2698420"/>
            <a:ext cx="3836940" cy="2627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A7A845-E45D-584A-9016-414AA9918D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2000"/>
          </a:blip>
          <a:srcRect l="54597"/>
          <a:stretch/>
        </p:blipFill>
        <p:spPr>
          <a:xfrm>
            <a:off x="4639341" y="2974108"/>
            <a:ext cx="1862378" cy="19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8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33151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115" y="1314449"/>
            <a:ext cx="4018547" cy="4073627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 :</a:t>
            </a:r>
            <a:b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DNA FINGERPRINTING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811951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7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4FAFC-7E04-3A43-8A79-C6C317C9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03593" cy="1450757"/>
          </a:xfrm>
        </p:spPr>
        <p:txBody>
          <a:bodyPr/>
          <a:lstStyle/>
          <a:p>
            <a:r>
              <a:rPr lang="en-US" dirty="0"/>
              <a:t>A “locus” on a pair of Alice’s chromosomes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48B3E1F-7C0F-2B48-A5F8-DF921C84B3F2}"/>
              </a:ext>
            </a:extLst>
          </p:cNvPr>
          <p:cNvSpPr/>
          <p:nvPr/>
        </p:nvSpPr>
        <p:spPr>
          <a:xfrm>
            <a:off x="5742520" y="2373743"/>
            <a:ext cx="229843" cy="1302327"/>
          </a:xfrm>
          <a:prstGeom prst="roundRect">
            <a:avLst/>
          </a:prstGeom>
          <a:solidFill>
            <a:srgbClr val="DA2B2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A96DA3C-597D-6442-A40B-2CFCAAF1391F}"/>
              </a:ext>
            </a:extLst>
          </p:cNvPr>
          <p:cNvSpPr/>
          <p:nvPr/>
        </p:nvSpPr>
        <p:spPr>
          <a:xfrm>
            <a:off x="5754059" y="3676073"/>
            <a:ext cx="218304" cy="2055792"/>
          </a:xfrm>
          <a:prstGeom prst="roundRect">
            <a:avLst/>
          </a:prstGeom>
          <a:solidFill>
            <a:srgbClr val="DA2B2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2957B48-D5FD-E948-94D8-CA5873A30676}"/>
              </a:ext>
            </a:extLst>
          </p:cNvPr>
          <p:cNvSpPr/>
          <p:nvPr/>
        </p:nvSpPr>
        <p:spPr>
          <a:xfrm>
            <a:off x="6110487" y="3676073"/>
            <a:ext cx="218304" cy="2055792"/>
          </a:xfrm>
          <a:prstGeom prst="roundRect">
            <a:avLst/>
          </a:prstGeom>
          <a:solidFill>
            <a:srgbClr val="DA2B2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AD85F8F-6312-3D46-94F9-6A9145AAC7FA}"/>
              </a:ext>
            </a:extLst>
          </p:cNvPr>
          <p:cNvSpPr/>
          <p:nvPr/>
        </p:nvSpPr>
        <p:spPr>
          <a:xfrm>
            <a:off x="6110487" y="2373743"/>
            <a:ext cx="229843" cy="1302327"/>
          </a:xfrm>
          <a:prstGeom prst="roundRect">
            <a:avLst/>
          </a:prstGeom>
          <a:solidFill>
            <a:srgbClr val="DA2B2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957448-FDC5-D34D-9A1F-D846C3B0A264}"/>
              </a:ext>
            </a:extLst>
          </p:cNvPr>
          <p:cNvSpPr txBox="1"/>
          <p:nvPr/>
        </p:nvSpPr>
        <p:spPr>
          <a:xfrm>
            <a:off x="5706598" y="20044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EFDBB-4D9E-8E45-A72B-9DD5731A8006}"/>
              </a:ext>
            </a:extLst>
          </p:cNvPr>
          <p:cNvSpPr txBox="1"/>
          <p:nvPr/>
        </p:nvSpPr>
        <p:spPr>
          <a:xfrm>
            <a:off x="6078032" y="20044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0BD04C-60BF-A546-ACFB-54BB1FB32C28}"/>
              </a:ext>
            </a:extLst>
          </p:cNvPr>
          <p:cNvSpPr/>
          <p:nvPr/>
        </p:nvSpPr>
        <p:spPr>
          <a:xfrm>
            <a:off x="5754059" y="4461167"/>
            <a:ext cx="229843" cy="46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CC63AA-0776-F744-8ED7-048559AF074B}"/>
              </a:ext>
            </a:extLst>
          </p:cNvPr>
          <p:cNvSpPr/>
          <p:nvPr/>
        </p:nvSpPr>
        <p:spPr>
          <a:xfrm>
            <a:off x="6116357" y="4461167"/>
            <a:ext cx="229843" cy="46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9856DE-4C96-4B4C-AC90-5F0AE80D34E8}"/>
              </a:ext>
            </a:extLst>
          </p:cNvPr>
          <p:cNvSpPr txBox="1"/>
          <p:nvPr/>
        </p:nvSpPr>
        <p:spPr>
          <a:xfrm>
            <a:off x="6466915" y="4299592"/>
            <a:ext cx="1773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F3583"/>
                </a:solidFill>
              </a:rPr>
              <a:t>Locus “D7S820”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94DB94-347A-B441-A878-43864C9FB4BD}"/>
              </a:ext>
            </a:extLst>
          </p:cNvPr>
          <p:cNvSpPr txBox="1"/>
          <p:nvPr/>
        </p:nvSpPr>
        <p:spPr>
          <a:xfrm>
            <a:off x="4039338" y="4276501"/>
            <a:ext cx="1773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F3583"/>
                </a:solidFill>
              </a:rPr>
              <a:t>Locus “D7S820”</a:t>
            </a:r>
          </a:p>
        </p:txBody>
      </p:sp>
    </p:spTree>
    <p:extLst>
      <p:ext uri="{BB962C8B-B14F-4D97-AF65-F5344CB8AC3E}">
        <p14:creationId xmlns:p14="http://schemas.microsoft.com/office/powerpoint/2010/main" val="127653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F5CBFC3-31EF-A044-8AAD-81D562C8D8E9}"/>
              </a:ext>
            </a:extLst>
          </p:cNvPr>
          <p:cNvSpPr/>
          <p:nvPr/>
        </p:nvSpPr>
        <p:spPr>
          <a:xfrm>
            <a:off x="6082776" y="1985819"/>
            <a:ext cx="241583" cy="4331855"/>
          </a:xfrm>
          <a:prstGeom prst="roundRect">
            <a:avLst/>
          </a:prstGeom>
          <a:gradFill>
            <a:gsLst>
              <a:gs pos="100000">
                <a:srgbClr val="FFFFFF"/>
              </a:gs>
              <a:gs pos="68000">
                <a:srgbClr val="D83F09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D4FAFC-7E04-3A43-8A79-C6C317C9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D7S820 contains a short region of DNA with the “GATA” sequence repeated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A96DA3C-597D-6442-A40B-2CFCAAF1391F}"/>
              </a:ext>
            </a:extLst>
          </p:cNvPr>
          <p:cNvSpPr/>
          <p:nvPr/>
        </p:nvSpPr>
        <p:spPr>
          <a:xfrm>
            <a:off x="5717113" y="1958108"/>
            <a:ext cx="241583" cy="4331855"/>
          </a:xfrm>
          <a:prstGeom prst="roundRect">
            <a:avLst/>
          </a:prstGeom>
          <a:gradFill>
            <a:gsLst>
              <a:gs pos="100000">
                <a:srgbClr val="FFFFFF"/>
              </a:gs>
              <a:gs pos="68000">
                <a:srgbClr val="D83F09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9856DE-4C96-4B4C-AC90-5F0AE80D34E8}"/>
              </a:ext>
            </a:extLst>
          </p:cNvPr>
          <p:cNvSpPr txBox="1"/>
          <p:nvPr/>
        </p:nvSpPr>
        <p:spPr>
          <a:xfrm>
            <a:off x="6439206" y="4004026"/>
            <a:ext cx="1773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F3583"/>
                </a:solidFill>
              </a:rPr>
              <a:t>Locus “D7S820”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94DB94-347A-B441-A878-43864C9FB4BD}"/>
              </a:ext>
            </a:extLst>
          </p:cNvPr>
          <p:cNvSpPr txBox="1"/>
          <p:nvPr/>
        </p:nvSpPr>
        <p:spPr>
          <a:xfrm>
            <a:off x="4011629" y="3980935"/>
            <a:ext cx="1773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F3583"/>
                </a:solidFill>
              </a:rPr>
              <a:t>Locus “D7S820”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D68D30-5135-3B4E-ABB2-3DF82ACFD028}"/>
              </a:ext>
            </a:extLst>
          </p:cNvPr>
          <p:cNvSpPr/>
          <p:nvPr/>
        </p:nvSpPr>
        <p:spPr>
          <a:xfrm>
            <a:off x="6094518" y="2357237"/>
            <a:ext cx="229841" cy="3385829"/>
          </a:xfrm>
          <a:prstGeom prst="rect">
            <a:avLst/>
          </a:prstGeom>
          <a:gradFill flip="none" rotWithShape="1">
            <a:gsLst>
              <a:gs pos="0">
                <a:srgbClr val="D34725"/>
              </a:gs>
              <a:gs pos="5000">
                <a:srgbClr val="C34DB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99E02D-2C3C-FE43-B9FE-A7443136CEC9}"/>
              </a:ext>
            </a:extLst>
          </p:cNvPr>
          <p:cNvSpPr txBox="1"/>
          <p:nvPr/>
        </p:nvSpPr>
        <p:spPr>
          <a:xfrm rot="5400000">
            <a:off x="4575393" y="3812411"/>
            <a:ext cx="3279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GATAGATAGATAGATAGATAGATA…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3E594D-0FF8-0D4E-A3F9-50BFFE5E7819}"/>
              </a:ext>
            </a:extLst>
          </p:cNvPr>
          <p:cNvSpPr/>
          <p:nvPr/>
        </p:nvSpPr>
        <p:spPr>
          <a:xfrm>
            <a:off x="5725186" y="2357237"/>
            <a:ext cx="229841" cy="3385829"/>
          </a:xfrm>
          <a:prstGeom prst="rect">
            <a:avLst/>
          </a:prstGeom>
          <a:gradFill flip="none" rotWithShape="1">
            <a:gsLst>
              <a:gs pos="0">
                <a:srgbClr val="D34725"/>
              </a:gs>
              <a:gs pos="5000">
                <a:srgbClr val="C34DB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22A2CC-8B03-AE47-BDC8-5E4AD600EC0F}"/>
              </a:ext>
            </a:extLst>
          </p:cNvPr>
          <p:cNvSpPr txBox="1"/>
          <p:nvPr/>
        </p:nvSpPr>
        <p:spPr>
          <a:xfrm rot="5400000">
            <a:off x="4206061" y="3812411"/>
            <a:ext cx="3279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GATAGATAGATAGATAGATAGATA…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36FCDD-0CBD-C644-95E1-3664B4301E18}"/>
              </a:ext>
            </a:extLst>
          </p:cNvPr>
          <p:cNvSpPr txBox="1"/>
          <p:nvPr/>
        </p:nvSpPr>
        <p:spPr>
          <a:xfrm>
            <a:off x="8462682" y="5366633"/>
            <a:ext cx="3571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kind of repetitive sequence is known as a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variable-number tandem repeat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or VNTR.</a:t>
            </a:r>
          </a:p>
        </p:txBody>
      </p:sp>
    </p:spTree>
    <p:extLst>
      <p:ext uri="{BB962C8B-B14F-4D97-AF65-F5344CB8AC3E}">
        <p14:creationId xmlns:p14="http://schemas.microsoft.com/office/powerpoint/2010/main" val="312307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F5CBFC3-31EF-A044-8AAD-81D562C8D8E9}"/>
              </a:ext>
            </a:extLst>
          </p:cNvPr>
          <p:cNvSpPr/>
          <p:nvPr/>
        </p:nvSpPr>
        <p:spPr>
          <a:xfrm>
            <a:off x="6082776" y="1985819"/>
            <a:ext cx="241583" cy="4331855"/>
          </a:xfrm>
          <a:prstGeom prst="roundRect">
            <a:avLst/>
          </a:prstGeom>
          <a:gradFill>
            <a:gsLst>
              <a:gs pos="100000">
                <a:srgbClr val="FFFFFF"/>
              </a:gs>
              <a:gs pos="68000">
                <a:srgbClr val="D83F09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D4FAFC-7E04-3A43-8A79-C6C317C9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65047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There are about ten known lengths (alleles) for D7S820; Alice has two different alleles here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A96DA3C-597D-6442-A40B-2CFCAAF1391F}"/>
              </a:ext>
            </a:extLst>
          </p:cNvPr>
          <p:cNvSpPr/>
          <p:nvPr/>
        </p:nvSpPr>
        <p:spPr>
          <a:xfrm>
            <a:off x="5717113" y="1958108"/>
            <a:ext cx="241583" cy="4331855"/>
          </a:xfrm>
          <a:prstGeom prst="roundRect">
            <a:avLst/>
          </a:prstGeom>
          <a:gradFill>
            <a:gsLst>
              <a:gs pos="100000">
                <a:srgbClr val="FFFFFF"/>
              </a:gs>
              <a:gs pos="68000">
                <a:srgbClr val="D83F09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9856DE-4C96-4B4C-AC90-5F0AE80D34E8}"/>
              </a:ext>
            </a:extLst>
          </p:cNvPr>
          <p:cNvSpPr txBox="1"/>
          <p:nvPr/>
        </p:nvSpPr>
        <p:spPr>
          <a:xfrm>
            <a:off x="6644422" y="3990234"/>
            <a:ext cx="1773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F3583"/>
                </a:solidFill>
              </a:rPr>
              <a:t>Length = 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94DB94-347A-B441-A878-43864C9FB4BD}"/>
              </a:ext>
            </a:extLst>
          </p:cNvPr>
          <p:cNvSpPr txBox="1"/>
          <p:nvPr/>
        </p:nvSpPr>
        <p:spPr>
          <a:xfrm>
            <a:off x="4145069" y="3990234"/>
            <a:ext cx="129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F3583"/>
                </a:solidFill>
              </a:rPr>
              <a:t>Length = 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D68D30-5135-3B4E-ABB2-3DF82ACFD028}"/>
              </a:ext>
            </a:extLst>
          </p:cNvPr>
          <p:cNvSpPr/>
          <p:nvPr/>
        </p:nvSpPr>
        <p:spPr>
          <a:xfrm>
            <a:off x="6094518" y="2376716"/>
            <a:ext cx="229841" cy="3591689"/>
          </a:xfrm>
          <a:prstGeom prst="rect">
            <a:avLst/>
          </a:prstGeom>
          <a:solidFill>
            <a:srgbClr val="C34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99E02D-2C3C-FE43-B9FE-A7443136CEC9}"/>
              </a:ext>
            </a:extLst>
          </p:cNvPr>
          <p:cNvSpPr txBox="1"/>
          <p:nvPr/>
        </p:nvSpPr>
        <p:spPr>
          <a:xfrm rot="5400000">
            <a:off x="4419388" y="3990234"/>
            <a:ext cx="359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GATAGATAGATAGATAGATAGATAGATA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3E594D-0FF8-0D4E-A3F9-50BFFE5E7819}"/>
              </a:ext>
            </a:extLst>
          </p:cNvPr>
          <p:cNvSpPr/>
          <p:nvPr/>
        </p:nvSpPr>
        <p:spPr>
          <a:xfrm>
            <a:off x="5725186" y="2376716"/>
            <a:ext cx="229841" cy="3136013"/>
          </a:xfrm>
          <a:prstGeom prst="rect">
            <a:avLst/>
          </a:prstGeom>
          <a:solidFill>
            <a:srgbClr val="C34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22A2CC-8B03-AE47-BDC8-5E4AD600EC0F}"/>
              </a:ext>
            </a:extLst>
          </p:cNvPr>
          <p:cNvSpPr txBox="1"/>
          <p:nvPr/>
        </p:nvSpPr>
        <p:spPr>
          <a:xfrm rot="5400000">
            <a:off x="4297535" y="3742757"/>
            <a:ext cx="309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GATAGATAGATAGATAGATAGATA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1560E81-8890-F741-BBBF-9AAEC25FF6FF}"/>
              </a:ext>
            </a:extLst>
          </p:cNvPr>
          <p:cNvCxnSpPr/>
          <p:nvPr/>
        </p:nvCxnSpPr>
        <p:spPr>
          <a:xfrm>
            <a:off x="5514109" y="2370575"/>
            <a:ext cx="0" cy="310521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6EC714-B6E7-824E-AF5C-1CEDD55A019E}"/>
              </a:ext>
            </a:extLst>
          </p:cNvPr>
          <p:cNvCxnSpPr>
            <a:cxnSpLocks/>
          </p:cNvCxnSpPr>
          <p:nvPr/>
        </p:nvCxnSpPr>
        <p:spPr>
          <a:xfrm>
            <a:off x="6525490" y="2349794"/>
            <a:ext cx="0" cy="3620951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35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F5CBFC3-31EF-A044-8AAD-81D562C8D8E9}"/>
              </a:ext>
            </a:extLst>
          </p:cNvPr>
          <p:cNvSpPr/>
          <p:nvPr/>
        </p:nvSpPr>
        <p:spPr>
          <a:xfrm>
            <a:off x="6119720" y="1985819"/>
            <a:ext cx="241583" cy="4331855"/>
          </a:xfrm>
          <a:prstGeom prst="roundRect">
            <a:avLst/>
          </a:prstGeom>
          <a:gradFill>
            <a:gsLst>
              <a:gs pos="100000">
                <a:srgbClr val="FFFFFF"/>
              </a:gs>
              <a:gs pos="68000">
                <a:srgbClr val="D83F09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D4FAFC-7E04-3A43-8A79-C6C317C9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65047" cy="1450757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D83F09"/>
                </a:solidFill>
              </a:rPr>
              <a:t>flanking</a:t>
            </a:r>
            <a:r>
              <a:rPr lang="en-US" dirty="0"/>
              <a:t> sequence is </a:t>
            </a:r>
            <a:r>
              <a:rPr lang="en-US" i="1" dirty="0"/>
              <a:t>not</a:t>
            </a:r>
            <a:r>
              <a:rPr lang="en-US" dirty="0"/>
              <a:t> repetitive; thus we can copy out the alleles by PCR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A96DA3C-597D-6442-A40B-2CFCAAF1391F}"/>
              </a:ext>
            </a:extLst>
          </p:cNvPr>
          <p:cNvSpPr/>
          <p:nvPr/>
        </p:nvSpPr>
        <p:spPr>
          <a:xfrm>
            <a:off x="5680169" y="1958108"/>
            <a:ext cx="241583" cy="4331855"/>
          </a:xfrm>
          <a:prstGeom prst="roundRect">
            <a:avLst/>
          </a:prstGeom>
          <a:gradFill>
            <a:gsLst>
              <a:gs pos="100000">
                <a:srgbClr val="FFFFFF"/>
              </a:gs>
              <a:gs pos="68000">
                <a:srgbClr val="D83F09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D68D30-5135-3B4E-ABB2-3DF82ACFD028}"/>
              </a:ext>
            </a:extLst>
          </p:cNvPr>
          <p:cNvSpPr/>
          <p:nvPr/>
        </p:nvSpPr>
        <p:spPr>
          <a:xfrm>
            <a:off x="6131462" y="2955637"/>
            <a:ext cx="229841" cy="2557092"/>
          </a:xfrm>
          <a:prstGeom prst="rect">
            <a:avLst/>
          </a:prstGeom>
          <a:solidFill>
            <a:srgbClr val="C34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3E594D-0FF8-0D4E-A3F9-50BFFE5E7819}"/>
              </a:ext>
            </a:extLst>
          </p:cNvPr>
          <p:cNvSpPr/>
          <p:nvPr/>
        </p:nvSpPr>
        <p:spPr>
          <a:xfrm>
            <a:off x="5688242" y="2955635"/>
            <a:ext cx="229841" cy="2225965"/>
          </a:xfrm>
          <a:prstGeom prst="rect">
            <a:avLst/>
          </a:prstGeom>
          <a:solidFill>
            <a:srgbClr val="C34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6DB779-4774-614B-8D26-A0BCDDA8EB96}"/>
              </a:ext>
            </a:extLst>
          </p:cNvPr>
          <p:cNvSpPr/>
          <p:nvPr/>
        </p:nvSpPr>
        <p:spPr>
          <a:xfrm>
            <a:off x="5680169" y="2494465"/>
            <a:ext cx="237914" cy="917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C5FADC4-F97E-CC4A-B011-F5DF424412BD}"/>
              </a:ext>
            </a:extLst>
          </p:cNvPr>
          <p:cNvSpPr/>
          <p:nvPr/>
        </p:nvSpPr>
        <p:spPr>
          <a:xfrm>
            <a:off x="6128352" y="2494465"/>
            <a:ext cx="237914" cy="917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FF4D7A-323A-2840-A235-7BBFEA8E14F2}"/>
              </a:ext>
            </a:extLst>
          </p:cNvPr>
          <p:cNvSpPr/>
          <p:nvPr/>
        </p:nvSpPr>
        <p:spPr>
          <a:xfrm>
            <a:off x="5680169" y="5322726"/>
            <a:ext cx="237914" cy="917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94F362-0914-474A-9C67-8618F71F4ED4}"/>
              </a:ext>
            </a:extLst>
          </p:cNvPr>
          <p:cNvSpPr/>
          <p:nvPr/>
        </p:nvSpPr>
        <p:spPr>
          <a:xfrm>
            <a:off x="6125451" y="5661280"/>
            <a:ext cx="237914" cy="917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91F83DA-4054-1C4C-B60F-B3A78B5EA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786" y="2494465"/>
            <a:ext cx="302061" cy="32585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FD8B1B3-BB43-EE44-8999-4C78284D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166" y="2494465"/>
            <a:ext cx="302061" cy="291997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1EE1284-F98E-464E-9F2F-9DB61A3FA5EE}"/>
              </a:ext>
            </a:extLst>
          </p:cNvPr>
          <p:cNvSpPr txBox="1"/>
          <p:nvPr/>
        </p:nvSpPr>
        <p:spPr>
          <a:xfrm>
            <a:off x="3874352" y="3939065"/>
            <a:ext cx="129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F3583"/>
                </a:solidFill>
              </a:rPr>
              <a:t>Length = 24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18C432-1E36-E043-8229-2935AE1C3AA5}"/>
              </a:ext>
            </a:extLst>
          </p:cNvPr>
          <p:cNvCxnSpPr>
            <a:cxnSpLocks/>
          </p:cNvCxnSpPr>
          <p:nvPr/>
        </p:nvCxnSpPr>
        <p:spPr>
          <a:xfrm>
            <a:off x="5209311" y="2919980"/>
            <a:ext cx="0" cy="2225965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4D4B661-8D5C-AC46-8354-58C3C6DA8CBA}"/>
              </a:ext>
            </a:extLst>
          </p:cNvPr>
          <p:cNvCxnSpPr>
            <a:cxnSpLocks/>
          </p:cNvCxnSpPr>
          <p:nvPr/>
        </p:nvCxnSpPr>
        <p:spPr>
          <a:xfrm>
            <a:off x="6830292" y="2955635"/>
            <a:ext cx="0" cy="255709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F04106B-01A5-7243-A861-BF74C9D05130}"/>
              </a:ext>
            </a:extLst>
          </p:cNvPr>
          <p:cNvSpPr txBox="1"/>
          <p:nvPr/>
        </p:nvSpPr>
        <p:spPr>
          <a:xfrm>
            <a:off x="6830292" y="4049516"/>
            <a:ext cx="129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F3583"/>
                </a:solidFill>
              </a:rPr>
              <a:t>Length = 30</a:t>
            </a:r>
          </a:p>
        </p:txBody>
      </p:sp>
    </p:spTree>
    <p:extLst>
      <p:ext uri="{BB962C8B-B14F-4D97-AF65-F5344CB8AC3E}">
        <p14:creationId xmlns:p14="http://schemas.microsoft.com/office/powerpoint/2010/main" val="253434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6" grpId="0" animBg="1"/>
      <p:bldP spid="27" grpId="0" animBg="1"/>
      <p:bldP spid="33" grpId="0"/>
      <p:bldP spid="39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443810_Laboratory Droplet design_SL_V1.potx" id="{9EEFE6ED-ED6C-4238-B6CC-49FEA5C5B53A}" vid="{1A2AC40C-025B-4795-9EF9-54168E9320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AB9843-8233-452C-82B9-ECE749792D29}">
  <ds:schemaRefs>
    <ds:schemaRef ds:uri="http://purl.org/dc/elements/1.1/"/>
    <ds:schemaRef ds:uri="http://schemas.microsoft.com/office/2006/metadata/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terms/"/>
    <ds:schemaRef ds:uri="71af3243-3dd4-4a8d-8c0d-dd76da1f02a5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45FAD90-6BCF-4AC6-A758-9551F85E12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783F2E-97E2-484E-BF92-B33AEA715C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Laboratory Droplet design</Template>
  <TotalTime>0</TotalTime>
  <Words>518</Words>
  <Application>Microsoft Macintosh PowerPoint</Application>
  <PresentationFormat>Widescreen</PresentationFormat>
  <Paragraphs>76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Tw Cen MT</vt:lpstr>
      <vt:lpstr>Droplet</vt:lpstr>
      <vt:lpstr>MIDDLE SCHOOL GENOMICS ACTIVITY</vt:lpstr>
      <vt:lpstr>QUICK OVERVIEW</vt:lpstr>
      <vt:lpstr>DNA profiling answers 6 types of questions</vt:lpstr>
      <vt:lpstr>How to get from DNA sample to DNA profile?</vt:lpstr>
      <vt:lpstr>BACKGROUND : DNA FINGERPRINTING </vt:lpstr>
      <vt:lpstr>A “locus” on a pair of Alice’s chromosomes</vt:lpstr>
      <vt:lpstr>D7S820 contains a short region of DNA with the “GATA” sequence repeated</vt:lpstr>
      <vt:lpstr>There are about ten known lengths (alleles) for D7S820; Alice has two different alleles here</vt:lpstr>
      <vt:lpstr>The flanking sequence is not repetitive; thus we can copy out the alleles by PCR </vt:lpstr>
      <vt:lpstr>The original chromosomes are diluted away, leaving DNA fragments of two sizes</vt:lpstr>
      <vt:lpstr>This procedure is performed for about 15 loci</vt:lpstr>
      <vt:lpstr>Consider Question 1: “Do these two samples contain DNA from the same person?”, with only two loci (to keep things simple)</vt:lpstr>
      <vt:lpstr>Question 1: screening several suspects</vt:lpstr>
      <vt:lpstr>Question 2:  Crime labs will search a sample’s DNA profile against a database of DNA profiles</vt:lpstr>
      <vt:lpstr>CODIS database</vt:lpstr>
      <vt:lpstr>DNA profiling also used for paternity testing; here we are looking for a partial match that complements the match with the mother’s profile</vt:lpstr>
      <vt:lpstr>MURDER MYSTERY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2019-08-02T20:19:37Z</dcterms:created>
  <dcterms:modified xsi:type="dcterms:W3CDTF">2020-01-18T18:04:23Z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