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75" r:id="rId4"/>
    <p:sldId id="274" r:id="rId5"/>
    <p:sldId id="259" r:id="rId6"/>
    <p:sldId id="260" r:id="rId7"/>
    <p:sldId id="261" r:id="rId8"/>
    <p:sldId id="277" r:id="rId9"/>
    <p:sldId id="263" r:id="rId10"/>
    <p:sldId id="264" r:id="rId11"/>
    <p:sldId id="272"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sey, Stephen" initials="RS" lastIdx="3" clrIdx="0">
    <p:extLst>
      <p:ext uri="{19B8F6BF-5375-455C-9EA6-DF929625EA0E}">
        <p15:presenceInfo xmlns:p15="http://schemas.microsoft.com/office/powerpoint/2012/main" userId="S::ramseyst@oregonstate.edu::87d84c2a-66c2-4778-970a-50b61f4b1c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6395"/>
  </p:normalViewPr>
  <p:slideViewPr>
    <p:cSldViewPr snapToGrid="0" snapToObjects="1">
      <p:cViewPr varScale="1">
        <p:scale>
          <a:sx n="105" d="100"/>
          <a:sy n="105" d="100"/>
        </p:scale>
        <p:origin x="280"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p:scale>
          <a:sx n="122" d="100"/>
          <a:sy n="122" d="100"/>
        </p:scale>
        <p:origin x="2592"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23T14:06:14.398" idx="1">
    <p:pos x="10" y="10"/>
    <p:text>explain what "heritability is"</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4-23T14:06:14.398" idx="1">
    <p:pos x="10" y="10"/>
    <p:text>explain what "heritability is"</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4-27T14:22:20.686" idx="3">
    <p:pos x="10" y="10"/>
    <p:text>explain that purple is dominant and white is recessive; show pretty flower pictures</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4-23T14:16:23.162" idx="2">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384E4B-79F5-A748-AD27-3624D8CBD5EA}" type="datetimeFigureOut">
              <a:rPr lang="en-US" smtClean="0"/>
              <a:t>8/1/21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0EE59-2D69-0244-A6C0-BBA6CC1E6827}" type="slidenum">
              <a:rPr lang="en-US" smtClean="0"/>
              <a:t>‹#›</a:t>
            </a:fld>
            <a:endParaRPr lang="en-US"/>
          </a:p>
        </p:txBody>
      </p:sp>
    </p:spTree>
    <p:extLst>
      <p:ext uri="{BB962C8B-B14F-4D97-AF65-F5344CB8AC3E}">
        <p14:creationId xmlns:p14="http://schemas.microsoft.com/office/powerpoint/2010/main" val="87097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some slides are included but not shown, so they are available to teachers as an additional resource for in-class use or just for additional reading.</a:t>
            </a:r>
          </a:p>
        </p:txBody>
      </p:sp>
      <p:sp>
        <p:nvSpPr>
          <p:cNvPr id="4" name="Slide Number Placeholder 3"/>
          <p:cNvSpPr>
            <a:spLocks noGrp="1"/>
          </p:cNvSpPr>
          <p:nvPr>
            <p:ph type="sldNum" sz="quarter" idx="5"/>
          </p:nvPr>
        </p:nvSpPr>
        <p:spPr/>
        <p:txBody>
          <a:bodyPr/>
          <a:lstStyle/>
          <a:p>
            <a:fld id="{1AA0EE59-2D69-0244-A6C0-BBA6CC1E6827}" type="slidenum">
              <a:rPr lang="en-US" smtClean="0"/>
              <a:t>1</a:t>
            </a:fld>
            <a:endParaRPr lang="en-US"/>
          </a:p>
        </p:txBody>
      </p:sp>
    </p:spTree>
    <p:extLst>
      <p:ext uri="{BB962C8B-B14F-4D97-AF65-F5344CB8AC3E}">
        <p14:creationId xmlns:p14="http://schemas.microsoft.com/office/powerpoint/2010/main" val="335018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sometimes say the “free” earlobe is a dominant phenotype</a:t>
            </a:r>
          </a:p>
          <a:p>
            <a:r>
              <a:rPr lang="en-US" dirty="0"/>
              <a:t>it’s probably a little bit inherited, but the genetics are complex; definitely not mendelian</a:t>
            </a:r>
          </a:p>
        </p:txBody>
      </p:sp>
      <p:sp>
        <p:nvSpPr>
          <p:cNvPr id="4" name="Slide Number Placeholder 3"/>
          <p:cNvSpPr>
            <a:spLocks noGrp="1"/>
          </p:cNvSpPr>
          <p:nvPr>
            <p:ph type="sldNum" sz="quarter" idx="5"/>
          </p:nvPr>
        </p:nvSpPr>
        <p:spPr/>
        <p:txBody>
          <a:bodyPr/>
          <a:lstStyle/>
          <a:p>
            <a:fld id="{1AA0EE59-2D69-0244-A6C0-BBA6CC1E6827}" type="slidenum">
              <a:rPr lang="en-US" smtClean="0"/>
              <a:t>2</a:t>
            </a:fld>
            <a:endParaRPr lang="en-US"/>
          </a:p>
        </p:txBody>
      </p:sp>
    </p:spTree>
    <p:extLst>
      <p:ext uri="{BB962C8B-B14F-4D97-AF65-F5344CB8AC3E}">
        <p14:creationId xmlns:p14="http://schemas.microsoft.com/office/powerpoint/2010/main" val="1777068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tongue curling:  rolling was thought to be dominant</a:t>
            </a:r>
          </a:p>
          <a:p>
            <a:endParaRPr lang="en-US" dirty="0"/>
          </a:p>
          <a:p>
            <a:endParaRPr lang="en-US" dirty="0"/>
          </a:p>
        </p:txBody>
      </p:sp>
      <p:sp>
        <p:nvSpPr>
          <p:cNvPr id="4" name="Slide Number Placeholder 3"/>
          <p:cNvSpPr>
            <a:spLocks noGrp="1"/>
          </p:cNvSpPr>
          <p:nvPr>
            <p:ph type="sldNum" sz="quarter" idx="5"/>
          </p:nvPr>
        </p:nvSpPr>
        <p:spPr/>
        <p:txBody>
          <a:bodyPr/>
          <a:lstStyle/>
          <a:p>
            <a:fld id="{1AA0EE59-2D69-0244-A6C0-BBA6CC1E6827}" type="slidenum">
              <a:rPr lang="en-US" smtClean="0"/>
              <a:t>3</a:t>
            </a:fld>
            <a:endParaRPr lang="en-US"/>
          </a:p>
        </p:txBody>
      </p:sp>
    </p:spTree>
    <p:extLst>
      <p:ext uri="{BB962C8B-B14F-4D97-AF65-F5344CB8AC3E}">
        <p14:creationId xmlns:p14="http://schemas.microsoft.com/office/powerpoint/2010/main" val="313022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”genotype” as a concept is covered in one of the hidden slides</a:t>
            </a:r>
          </a:p>
          <a:p>
            <a:endParaRPr lang="en-US" dirty="0"/>
          </a:p>
          <a:p>
            <a:r>
              <a:rPr lang="en-US" dirty="0"/>
              <a:t>in this situation we would say that the dominant allele is the "purple" allele</a:t>
            </a:r>
          </a:p>
        </p:txBody>
      </p:sp>
      <p:sp>
        <p:nvSpPr>
          <p:cNvPr id="4" name="Slide Number Placeholder 3"/>
          <p:cNvSpPr>
            <a:spLocks noGrp="1"/>
          </p:cNvSpPr>
          <p:nvPr>
            <p:ph type="sldNum" sz="quarter" idx="5"/>
          </p:nvPr>
        </p:nvSpPr>
        <p:spPr/>
        <p:txBody>
          <a:bodyPr/>
          <a:lstStyle/>
          <a:p>
            <a:fld id="{1AA0EE59-2D69-0244-A6C0-BBA6CC1E6827}" type="slidenum">
              <a:rPr lang="en-US" smtClean="0"/>
              <a:t>10</a:t>
            </a:fld>
            <a:endParaRPr lang="en-US"/>
          </a:p>
        </p:txBody>
      </p:sp>
    </p:spTree>
    <p:extLst>
      <p:ext uri="{BB962C8B-B14F-4D97-AF65-F5344CB8AC3E}">
        <p14:creationId xmlns:p14="http://schemas.microsoft.com/office/powerpoint/2010/main" val="293047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tongue rolling:  family studies indicate it is only partially inherited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PTC: family and twin studies show it is only partially inherited (tasting is the dominant allele)</a:t>
            </a:r>
          </a:p>
          <a:p>
            <a:r>
              <a:rPr lang="en-US" dirty="0"/>
              <a:t>cleft chin: people used to think the cleft chin is dominant; strong genetic influence but definitely not mendelian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handedness: 24% heritable</a:t>
            </a:r>
          </a:p>
          <a:p>
            <a:endParaRPr lang="en-US" dirty="0"/>
          </a:p>
        </p:txBody>
      </p:sp>
      <p:sp>
        <p:nvSpPr>
          <p:cNvPr id="4" name="Slide Number Placeholder 3"/>
          <p:cNvSpPr>
            <a:spLocks noGrp="1"/>
          </p:cNvSpPr>
          <p:nvPr>
            <p:ph type="sldNum" sz="quarter" idx="5"/>
          </p:nvPr>
        </p:nvSpPr>
        <p:spPr/>
        <p:txBody>
          <a:bodyPr/>
          <a:lstStyle/>
          <a:p>
            <a:fld id="{1AA0EE59-2D69-0244-A6C0-BBA6CC1E6827}" type="slidenum">
              <a:rPr lang="en-US" smtClean="0"/>
              <a:t>11</a:t>
            </a:fld>
            <a:endParaRPr lang="en-US"/>
          </a:p>
        </p:txBody>
      </p:sp>
    </p:spTree>
    <p:extLst>
      <p:ext uri="{BB962C8B-B14F-4D97-AF65-F5344CB8AC3E}">
        <p14:creationId xmlns:p14="http://schemas.microsoft.com/office/powerpoint/2010/main" val="378745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B16EC-DEFF-1248-A2FD-D00C3C4D69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CFB76A-6F73-274D-8D36-62B01A419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A6EF9C-C36B-7D45-9EA9-892B7B0C1A55}"/>
              </a:ext>
            </a:extLst>
          </p:cNvPr>
          <p:cNvSpPr>
            <a:spLocks noGrp="1"/>
          </p:cNvSpPr>
          <p:nvPr>
            <p:ph type="dt" sz="half" idx="10"/>
          </p:nvPr>
        </p:nvSpPr>
        <p:spPr/>
        <p:txBody>
          <a:bodyPr/>
          <a:lstStyle/>
          <a:p>
            <a:fld id="{A58817E7-F3C3-F943-8C69-9DD41953870B}" type="datetimeFigureOut">
              <a:rPr lang="en-US" smtClean="0"/>
              <a:t>8/1/21</a:t>
            </a:fld>
            <a:endParaRPr lang="en-US"/>
          </a:p>
        </p:txBody>
      </p:sp>
      <p:sp>
        <p:nvSpPr>
          <p:cNvPr id="5" name="Footer Placeholder 4">
            <a:extLst>
              <a:ext uri="{FF2B5EF4-FFF2-40B4-BE49-F238E27FC236}">
                <a16:creationId xmlns:a16="http://schemas.microsoft.com/office/drawing/2014/main" id="{3DA47E19-44D9-444D-B2CD-98D6D171A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61423-01A3-4C46-95A0-00CF6B051CB3}"/>
              </a:ext>
            </a:extLst>
          </p:cNvPr>
          <p:cNvSpPr>
            <a:spLocks noGrp="1"/>
          </p:cNvSpPr>
          <p:nvPr>
            <p:ph type="sldNum" sz="quarter" idx="12"/>
          </p:nvPr>
        </p:nvSpPr>
        <p:spPr/>
        <p:txBody>
          <a:bodyPr/>
          <a:lstStyle/>
          <a:p>
            <a:fld id="{C1A4013A-98B0-9C4F-B1A7-8753BB1B47C6}" type="slidenum">
              <a:rPr lang="en-US" smtClean="0"/>
              <a:t>‹#›</a:t>
            </a:fld>
            <a:endParaRPr lang="en-US"/>
          </a:p>
        </p:txBody>
      </p:sp>
    </p:spTree>
    <p:extLst>
      <p:ext uri="{BB962C8B-B14F-4D97-AF65-F5344CB8AC3E}">
        <p14:creationId xmlns:p14="http://schemas.microsoft.com/office/powerpoint/2010/main" val="4135993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662B-4437-2D41-B0AD-3E904A7315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E4E15A-C0B4-DE4D-935B-687CF3977B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425E9-7FD4-7D46-AE41-0F7512388844}"/>
              </a:ext>
            </a:extLst>
          </p:cNvPr>
          <p:cNvSpPr>
            <a:spLocks noGrp="1"/>
          </p:cNvSpPr>
          <p:nvPr>
            <p:ph type="dt" sz="half" idx="10"/>
          </p:nvPr>
        </p:nvSpPr>
        <p:spPr/>
        <p:txBody>
          <a:bodyPr/>
          <a:lstStyle/>
          <a:p>
            <a:fld id="{A58817E7-F3C3-F943-8C69-9DD41953870B}" type="datetimeFigureOut">
              <a:rPr lang="en-US" smtClean="0"/>
              <a:t>8/1/21</a:t>
            </a:fld>
            <a:endParaRPr lang="en-US"/>
          </a:p>
        </p:txBody>
      </p:sp>
      <p:sp>
        <p:nvSpPr>
          <p:cNvPr id="5" name="Footer Placeholder 4">
            <a:extLst>
              <a:ext uri="{FF2B5EF4-FFF2-40B4-BE49-F238E27FC236}">
                <a16:creationId xmlns:a16="http://schemas.microsoft.com/office/drawing/2014/main" id="{0AD7056A-9CBE-E347-92A0-E43FC8FEE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8EE03-DE82-EB4E-8A79-647D3667985B}"/>
              </a:ext>
            </a:extLst>
          </p:cNvPr>
          <p:cNvSpPr>
            <a:spLocks noGrp="1"/>
          </p:cNvSpPr>
          <p:nvPr>
            <p:ph type="sldNum" sz="quarter" idx="12"/>
          </p:nvPr>
        </p:nvSpPr>
        <p:spPr/>
        <p:txBody>
          <a:bodyPr/>
          <a:lstStyle/>
          <a:p>
            <a:fld id="{C1A4013A-98B0-9C4F-B1A7-8753BB1B47C6}" type="slidenum">
              <a:rPr lang="en-US" smtClean="0"/>
              <a:t>‹#›</a:t>
            </a:fld>
            <a:endParaRPr lang="en-US"/>
          </a:p>
        </p:txBody>
      </p:sp>
    </p:spTree>
    <p:extLst>
      <p:ext uri="{BB962C8B-B14F-4D97-AF65-F5344CB8AC3E}">
        <p14:creationId xmlns:p14="http://schemas.microsoft.com/office/powerpoint/2010/main" val="117615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5372F3-8B81-DC40-B8E6-D99F68B811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D892D5-5CC8-5742-9102-D0DEA696AD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02A09-1DAD-2040-A595-706362F26FA7}"/>
              </a:ext>
            </a:extLst>
          </p:cNvPr>
          <p:cNvSpPr>
            <a:spLocks noGrp="1"/>
          </p:cNvSpPr>
          <p:nvPr>
            <p:ph type="dt" sz="half" idx="10"/>
          </p:nvPr>
        </p:nvSpPr>
        <p:spPr/>
        <p:txBody>
          <a:bodyPr/>
          <a:lstStyle/>
          <a:p>
            <a:fld id="{A58817E7-F3C3-F943-8C69-9DD41953870B}" type="datetimeFigureOut">
              <a:rPr lang="en-US" smtClean="0"/>
              <a:t>8/1/21</a:t>
            </a:fld>
            <a:endParaRPr lang="en-US"/>
          </a:p>
        </p:txBody>
      </p:sp>
      <p:sp>
        <p:nvSpPr>
          <p:cNvPr id="5" name="Footer Placeholder 4">
            <a:extLst>
              <a:ext uri="{FF2B5EF4-FFF2-40B4-BE49-F238E27FC236}">
                <a16:creationId xmlns:a16="http://schemas.microsoft.com/office/drawing/2014/main" id="{F1C497C8-5688-504C-87D4-8896A645B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1BCF80-64B8-9C4B-A0EE-E10B4EB83EE4}"/>
              </a:ext>
            </a:extLst>
          </p:cNvPr>
          <p:cNvSpPr>
            <a:spLocks noGrp="1"/>
          </p:cNvSpPr>
          <p:nvPr>
            <p:ph type="sldNum" sz="quarter" idx="12"/>
          </p:nvPr>
        </p:nvSpPr>
        <p:spPr/>
        <p:txBody>
          <a:bodyPr/>
          <a:lstStyle/>
          <a:p>
            <a:fld id="{C1A4013A-98B0-9C4F-B1A7-8753BB1B47C6}" type="slidenum">
              <a:rPr lang="en-US" smtClean="0"/>
              <a:t>‹#›</a:t>
            </a:fld>
            <a:endParaRPr lang="en-US"/>
          </a:p>
        </p:txBody>
      </p:sp>
    </p:spTree>
    <p:extLst>
      <p:ext uri="{BB962C8B-B14F-4D97-AF65-F5344CB8AC3E}">
        <p14:creationId xmlns:p14="http://schemas.microsoft.com/office/powerpoint/2010/main" val="1725980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090731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09E1-9D69-3E4B-8C21-83AD0EE05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D468C1-F5A4-0C48-A666-B33597579E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D827FB-B060-014B-A5A7-9F44887E4A78}"/>
              </a:ext>
            </a:extLst>
          </p:cNvPr>
          <p:cNvSpPr>
            <a:spLocks noGrp="1"/>
          </p:cNvSpPr>
          <p:nvPr>
            <p:ph type="dt" sz="half" idx="10"/>
          </p:nvPr>
        </p:nvSpPr>
        <p:spPr/>
        <p:txBody>
          <a:bodyPr/>
          <a:lstStyle/>
          <a:p>
            <a:fld id="{A58817E7-F3C3-F943-8C69-9DD41953870B}" type="datetimeFigureOut">
              <a:rPr lang="en-US" smtClean="0"/>
              <a:t>8/1/21</a:t>
            </a:fld>
            <a:endParaRPr lang="en-US"/>
          </a:p>
        </p:txBody>
      </p:sp>
      <p:sp>
        <p:nvSpPr>
          <p:cNvPr id="5" name="Footer Placeholder 4">
            <a:extLst>
              <a:ext uri="{FF2B5EF4-FFF2-40B4-BE49-F238E27FC236}">
                <a16:creationId xmlns:a16="http://schemas.microsoft.com/office/drawing/2014/main" id="{3D937AC3-4F9D-6F48-B0BC-4156164E0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1B4FB0-A68B-DB40-982F-FF1DB092D96E}"/>
              </a:ext>
            </a:extLst>
          </p:cNvPr>
          <p:cNvSpPr>
            <a:spLocks noGrp="1"/>
          </p:cNvSpPr>
          <p:nvPr>
            <p:ph type="sldNum" sz="quarter" idx="12"/>
          </p:nvPr>
        </p:nvSpPr>
        <p:spPr/>
        <p:txBody>
          <a:bodyPr/>
          <a:lstStyle/>
          <a:p>
            <a:fld id="{C1A4013A-98B0-9C4F-B1A7-8753BB1B47C6}" type="slidenum">
              <a:rPr lang="en-US" smtClean="0"/>
              <a:t>‹#›</a:t>
            </a:fld>
            <a:endParaRPr lang="en-US"/>
          </a:p>
        </p:txBody>
      </p:sp>
    </p:spTree>
    <p:extLst>
      <p:ext uri="{BB962C8B-B14F-4D97-AF65-F5344CB8AC3E}">
        <p14:creationId xmlns:p14="http://schemas.microsoft.com/office/powerpoint/2010/main" val="578725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71312-6354-F94B-A1A4-67E29EB790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3FFB09-1B8B-2244-A6C6-CE3428CBD2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BFA208-67B2-E84B-964F-7A4C2845B1D9}"/>
              </a:ext>
            </a:extLst>
          </p:cNvPr>
          <p:cNvSpPr>
            <a:spLocks noGrp="1"/>
          </p:cNvSpPr>
          <p:nvPr>
            <p:ph type="dt" sz="half" idx="10"/>
          </p:nvPr>
        </p:nvSpPr>
        <p:spPr/>
        <p:txBody>
          <a:bodyPr/>
          <a:lstStyle/>
          <a:p>
            <a:fld id="{A58817E7-F3C3-F943-8C69-9DD41953870B}" type="datetimeFigureOut">
              <a:rPr lang="en-US" smtClean="0"/>
              <a:t>8/1/21</a:t>
            </a:fld>
            <a:endParaRPr lang="en-US"/>
          </a:p>
        </p:txBody>
      </p:sp>
      <p:sp>
        <p:nvSpPr>
          <p:cNvPr id="5" name="Footer Placeholder 4">
            <a:extLst>
              <a:ext uri="{FF2B5EF4-FFF2-40B4-BE49-F238E27FC236}">
                <a16:creationId xmlns:a16="http://schemas.microsoft.com/office/drawing/2014/main" id="{E4286AE9-46DE-B345-A8A7-0C9590294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4FA97-BB37-814A-A6C1-2715410A90A7}"/>
              </a:ext>
            </a:extLst>
          </p:cNvPr>
          <p:cNvSpPr>
            <a:spLocks noGrp="1"/>
          </p:cNvSpPr>
          <p:nvPr>
            <p:ph type="sldNum" sz="quarter" idx="12"/>
          </p:nvPr>
        </p:nvSpPr>
        <p:spPr/>
        <p:txBody>
          <a:bodyPr/>
          <a:lstStyle/>
          <a:p>
            <a:fld id="{C1A4013A-98B0-9C4F-B1A7-8753BB1B47C6}" type="slidenum">
              <a:rPr lang="en-US" smtClean="0"/>
              <a:t>‹#›</a:t>
            </a:fld>
            <a:endParaRPr lang="en-US"/>
          </a:p>
        </p:txBody>
      </p:sp>
    </p:spTree>
    <p:extLst>
      <p:ext uri="{BB962C8B-B14F-4D97-AF65-F5344CB8AC3E}">
        <p14:creationId xmlns:p14="http://schemas.microsoft.com/office/powerpoint/2010/main" val="3148318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512D8-FDD5-B541-8B01-8F16AD4A82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6A90D7-6A75-B24E-A8B4-39EC58893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1C9925-AF84-8F46-BEA7-9183725620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FD561-B8A3-D44C-B034-B563ADFA3722}"/>
              </a:ext>
            </a:extLst>
          </p:cNvPr>
          <p:cNvSpPr>
            <a:spLocks noGrp="1"/>
          </p:cNvSpPr>
          <p:nvPr>
            <p:ph type="dt" sz="half" idx="10"/>
          </p:nvPr>
        </p:nvSpPr>
        <p:spPr/>
        <p:txBody>
          <a:bodyPr/>
          <a:lstStyle/>
          <a:p>
            <a:fld id="{A58817E7-F3C3-F943-8C69-9DD41953870B}" type="datetimeFigureOut">
              <a:rPr lang="en-US" smtClean="0"/>
              <a:t>8/1/21</a:t>
            </a:fld>
            <a:endParaRPr lang="en-US"/>
          </a:p>
        </p:txBody>
      </p:sp>
      <p:sp>
        <p:nvSpPr>
          <p:cNvPr id="6" name="Footer Placeholder 5">
            <a:extLst>
              <a:ext uri="{FF2B5EF4-FFF2-40B4-BE49-F238E27FC236}">
                <a16:creationId xmlns:a16="http://schemas.microsoft.com/office/drawing/2014/main" id="{1FD6C9D5-0F13-BA4A-95E3-627D7249BE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B8F817-7BE7-D54E-87F8-E8F29EC333BB}"/>
              </a:ext>
            </a:extLst>
          </p:cNvPr>
          <p:cNvSpPr>
            <a:spLocks noGrp="1"/>
          </p:cNvSpPr>
          <p:nvPr>
            <p:ph type="sldNum" sz="quarter" idx="12"/>
          </p:nvPr>
        </p:nvSpPr>
        <p:spPr/>
        <p:txBody>
          <a:bodyPr/>
          <a:lstStyle/>
          <a:p>
            <a:fld id="{C1A4013A-98B0-9C4F-B1A7-8753BB1B47C6}" type="slidenum">
              <a:rPr lang="en-US" smtClean="0"/>
              <a:t>‹#›</a:t>
            </a:fld>
            <a:endParaRPr lang="en-US"/>
          </a:p>
        </p:txBody>
      </p:sp>
    </p:spTree>
    <p:extLst>
      <p:ext uri="{BB962C8B-B14F-4D97-AF65-F5344CB8AC3E}">
        <p14:creationId xmlns:p14="http://schemas.microsoft.com/office/powerpoint/2010/main" val="417656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9635-AEB0-ED4F-AD2B-6BB9EA72D3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0468C-7246-DF4D-BDFF-F370E943AB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12FF06-52E4-2442-855D-C9ADA090FD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A3898F-2E43-774A-9463-64E1AB3305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3AD803-B8B2-2947-BEB7-A6130A517C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3E5841-0677-F845-8D76-772AF09CFDF8}"/>
              </a:ext>
            </a:extLst>
          </p:cNvPr>
          <p:cNvSpPr>
            <a:spLocks noGrp="1"/>
          </p:cNvSpPr>
          <p:nvPr>
            <p:ph type="dt" sz="half" idx="10"/>
          </p:nvPr>
        </p:nvSpPr>
        <p:spPr/>
        <p:txBody>
          <a:bodyPr/>
          <a:lstStyle/>
          <a:p>
            <a:fld id="{A58817E7-F3C3-F943-8C69-9DD41953870B}" type="datetimeFigureOut">
              <a:rPr lang="en-US" smtClean="0"/>
              <a:t>8/1/21</a:t>
            </a:fld>
            <a:endParaRPr lang="en-US"/>
          </a:p>
        </p:txBody>
      </p:sp>
      <p:sp>
        <p:nvSpPr>
          <p:cNvPr id="8" name="Footer Placeholder 7">
            <a:extLst>
              <a:ext uri="{FF2B5EF4-FFF2-40B4-BE49-F238E27FC236}">
                <a16:creationId xmlns:a16="http://schemas.microsoft.com/office/drawing/2014/main" id="{A94B16BD-A4AB-AF4C-9CDC-41DF82EE43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A2BAFF-0319-8C47-889F-FE09A5F10ED0}"/>
              </a:ext>
            </a:extLst>
          </p:cNvPr>
          <p:cNvSpPr>
            <a:spLocks noGrp="1"/>
          </p:cNvSpPr>
          <p:nvPr>
            <p:ph type="sldNum" sz="quarter" idx="12"/>
          </p:nvPr>
        </p:nvSpPr>
        <p:spPr/>
        <p:txBody>
          <a:bodyPr/>
          <a:lstStyle/>
          <a:p>
            <a:fld id="{C1A4013A-98B0-9C4F-B1A7-8753BB1B47C6}" type="slidenum">
              <a:rPr lang="en-US" smtClean="0"/>
              <a:t>‹#›</a:t>
            </a:fld>
            <a:endParaRPr lang="en-US"/>
          </a:p>
        </p:txBody>
      </p:sp>
    </p:spTree>
    <p:extLst>
      <p:ext uri="{BB962C8B-B14F-4D97-AF65-F5344CB8AC3E}">
        <p14:creationId xmlns:p14="http://schemas.microsoft.com/office/powerpoint/2010/main" val="260427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59812-D224-3C45-BC94-C973308B76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534DA1-A47E-1E43-974B-0030345DA28C}"/>
              </a:ext>
            </a:extLst>
          </p:cNvPr>
          <p:cNvSpPr>
            <a:spLocks noGrp="1"/>
          </p:cNvSpPr>
          <p:nvPr>
            <p:ph type="dt" sz="half" idx="10"/>
          </p:nvPr>
        </p:nvSpPr>
        <p:spPr/>
        <p:txBody>
          <a:bodyPr/>
          <a:lstStyle/>
          <a:p>
            <a:fld id="{A58817E7-F3C3-F943-8C69-9DD41953870B}" type="datetimeFigureOut">
              <a:rPr lang="en-US" smtClean="0"/>
              <a:t>8/1/21</a:t>
            </a:fld>
            <a:endParaRPr lang="en-US"/>
          </a:p>
        </p:txBody>
      </p:sp>
      <p:sp>
        <p:nvSpPr>
          <p:cNvPr id="4" name="Footer Placeholder 3">
            <a:extLst>
              <a:ext uri="{FF2B5EF4-FFF2-40B4-BE49-F238E27FC236}">
                <a16:creationId xmlns:a16="http://schemas.microsoft.com/office/drawing/2014/main" id="{46D5B133-6B6C-4642-BAF3-BA8BC01D30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301550-4F8B-5A4D-94E5-BE30181D3194}"/>
              </a:ext>
            </a:extLst>
          </p:cNvPr>
          <p:cNvSpPr>
            <a:spLocks noGrp="1"/>
          </p:cNvSpPr>
          <p:nvPr>
            <p:ph type="sldNum" sz="quarter" idx="12"/>
          </p:nvPr>
        </p:nvSpPr>
        <p:spPr/>
        <p:txBody>
          <a:bodyPr/>
          <a:lstStyle/>
          <a:p>
            <a:fld id="{C1A4013A-98B0-9C4F-B1A7-8753BB1B47C6}" type="slidenum">
              <a:rPr lang="en-US" smtClean="0"/>
              <a:t>‹#›</a:t>
            </a:fld>
            <a:endParaRPr lang="en-US"/>
          </a:p>
        </p:txBody>
      </p:sp>
    </p:spTree>
    <p:extLst>
      <p:ext uri="{BB962C8B-B14F-4D97-AF65-F5344CB8AC3E}">
        <p14:creationId xmlns:p14="http://schemas.microsoft.com/office/powerpoint/2010/main" val="3748114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9B50A-3781-3B42-BBF9-4D97B26BC866}"/>
              </a:ext>
            </a:extLst>
          </p:cNvPr>
          <p:cNvSpPr>
            <a:spLocks noGrp="1"/>
          </p:cNvSpPr>
          <p:nvPr>
            <p:ph type="dt" sz="half" idx="10"/>
          </p:nvPr>
        </p:nvSpPr>
        <p:spPr/>
        <p:txBody>
          <a:bodyPr/>
          <a:lstStyle/>
          <a:p>
            <a:fld id="{A58817E7-F3C3-F943-8C69-9DD41953870B}" type="datetimeFigureOut">
              <a:rPr lang="en-US" smtClean="0"/>
              <a:t>8/1/21</a:t>
            </a:fld>
            <a:endParaRPr lang="en-US"/>
          </a:p>
        </p:txBody>
      </p:sp>
      <p:sp>
        <p:nvSpPr>
          <p:cNvPr id="3" name="Footer Placeholder 2">
            <a:extLst>
              <a:ext uri="{FF2B5EF4-FFF2-40B4-BE49-F238E27FC236}">
                <a16:creationId xmlns:a16="http://schemas.microsoft.com/office/drawing/2014/main" id="{C508A3D4-57D3-BF40-8E51-F6D7646940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6FBC81-1505-4044-825A-345389EDFFF7}"/>
              </a:ext>
            </a:extLst>
          </p:cNvPr>
          <p:cNvSpPr>
            <a:spLocks noGrp="1"/>
          </p:cNvSpPr>
          <p:nvPr>
            <p:ph type="sldNum" sz="quarter" idx="12"/>
          </p:nvPr>
        </p:nvSpPr>
        <p:spPr/>
        <p:txBody>
          <a:bodyPr/>
          <a:lstStyle/>
          <a:p>
            <a:fld id="{C1A4013A-98B0-9C4F-B1A7-8753BB1B47C6}" type="slidenum">
              <a:rPr lang="en-US" smtClean="0"/>
              <a:t>‹#›</a:t>
            </a:fld>
            <a:endParaRPr lang="en-US"/>
          </a:p>
        </p:txBody>
      </p:sp>
    </p:spTree>
    <p:extLst>
      <p:ext uri="{BB962C8B-B14F-4D97-AF65-F5344CB8AC3E}">
        <p14:creationId xmlns:p14="http://schemas.microsoft.com/office/powerpoint/2010/main" val="77151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846A-FF99-D04D-A78A-5FF8E774C6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A00710-EAB0-6644-87DE-4E2B7AF2C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5343A0-CED3-D341-8020-A23A0FF38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389F0-45B1-FA49-8ABA-BF3564A96A67}"/>
              </a:ext>
            </a:extLst>
          </p:cNvPr>
          <p:cNvSpPr>
            <a:spLocks noGrp="1"/>
          </p:cNvSpPr>
          <p:nvPr>
            <p:ph type="dt" sz="half" idx="10"/>
          </p:nvPr>
        </p:nvSpPr>
        <p:spPr/>
        <p:txBody>
          <a:bodyPr/>
          <a:lstStyle/>
          <a:p>
            <a:fld id="{A58817E7-F3C3-F943-8C69-9DD41953870B}" type="datetimeFigureOut">
              <a:rPr lang="en-US" smtClean="0"/>
              <a:t>8/1/21</a:t>
            </a:fld>
            <a:endParaRPr lang="en-US"/>
          </a:p>
        </p:txBody>
      </p:sp>
      <p:sp>
        <p:nvSpPr>
          <p:cNvPr id="6" name="Footer Placeholder 5">
            <a:extLst>
              <a:ext uri="{FF2B5EF4-FFF2-40B4-BE49-F238E27FC236}">
                <a16:creationId xmlns:a16="http://schemas.microsoft.com/office/drawing/2014/main" id="{A429A99B-9DB0-4C46-91DB-672C26794F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ED81C3-27B4-EA44-A735-7ECD0E615329}"/>
              </a:ext>
            </a:extLst>
          </p:cNvPr>
          <p:cNvSpPr>
            <a:spLocks noGrp="1"/>
          </p:cNvSpPr>
          <p:nvPr>
            <p:ph type="sldNum" sz="quarter" idx="12"/>
          </p:nvPr>
        </p:nvSpPr>
        <p:spPr/>
        <p:txBody>
          <a:bodyPr/>
          <a:lstStyle/>
          <a:p>
            <a:fld id="{C1A4013A-98B0-9C4F-B1A7-8753BB1B47C6}" type="slidenum">
              <a:rPr lang="en-US" smtClean="0"/>
              <a:t>‹#›</a:t>
            </a:fld>
            <a:endParaRPr lang="en-US"/>
          </a:p>
        </p:txBody>
      </p:sp>
    </p:spTree>
    <p:extLst>
      <p:ext uri="{BB962C8B-B14F-4D97-AF65-F5344CB8AC3E}">
        <p14:creationId xmlns:p14="http://schemas.microsoft.com/office/powerpoint/2010/main" val="5247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79C1-E030-464D-9DB6-F5A4AE3BB5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EC338D-548F-0D4E-AA85-242AB09834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1F03DA-DA72-2D4A-BC41-064D4AD6A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0AB2A-9A9C-0D48-A90D-29EC48DA8D78}"/>
              </a:ext>
            </a:extLst>
          </p:cNvPr>
          <p:cNvSpPr>
            <a:spLocks noGrp="1"/>
          </p:cNvSpPr>
          <p:nvPr>
            <p:ph type="dt" sz="half" idx="10"/>
          </p:nvPr>
        </p:nvSpPr>
        <p:spPr/>
        <p:txBody>
          <a:bodyPr/>
          <a:lstStyle/>
          <a:p>
            <a:fld id="{A58817E7-F3C3-F943-8C69-9DD41953870B}" type="datetimeFigureOut">
              <a:rPr lang="en-US" smtClean="0"/>
              <a:t>8/1/21</a:t>
            </a:fld>
            <a:endParaRPr lang="en-US"/>
          </a:p>
        </p:txBody>
      </p:sp>
      <p:sp>
        <p:nvSpPr>
          <p:cNvPr id="6" name="Footer Placeholder 5">
            <a:extLst>
              <a:ext uri="{FF2B5EF4-FFF2-40B4-BE49-F238E27FC236}">
                <a16:creationId xmlns:a16="http://schemas.microsoft.com/office/drawing/2014/main" id="{26761A42-0DE4-1048-B6AD-B2650D602D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65C99-94D3-B34E-8B14-A43F82C863E5}"/>
              </a:ext>
            </a:extLst>
          </p:cNvPr>
          <p:cNvSpPr>
            <a:spLocks noGrp="1"/>
          </p:cNvSpPr>
          <p:nvPr>
            <p:ph type="sldNum" sz="quarter" idx="12"/>
          </p:nvPr>
        </p:nvSpPr>
        <p:spPr/>
        <p:txBody>
          <a:bodyPr/>
          <a:lstStyle/>
          <a:p>
            <a:fld id="{C1A4013A-98B0-9C4F-B1A7-8753BB1B47C6}" type="slidenum">
              <a:rPr lang="en-US" smtClean="0"/>
              <a:t>‹#›</a:t>
            </a:fld>
            <a:endParaRPr lang="en-US"/>
          </a:p>
        </p:txBody>
      </p:sp>
    </p:spTree>
    <p:extLst>
      <p:ext uri="{BB962C8B-B14F-4D97-AF65-F5344CB8AC3E}">
        <p14:creationId xmlns:p14="http://schemas.microsoft.com/office/powerpoint/2010/main" val="3270104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5FC478-72FD-4248-8CF8-F22286D61D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DACB1A-2B86-B94A-B6D6-AC61FC38B9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04070-0208-B84B-A350-2F36280D4D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817E7-F3C3-F943-8C69-9DD41953870B}" type="datetimeFigureOut">
              <a:rPr lang="en-US" smtClean="0"/>
              <a:t>8/1/21</a:t>
            </a:fld>
            <a:endParaRPr lang="en-US"/>
          </a:p>
        </p:txBody>
      </p:sp>
      <p:sp>
        <p:nvSpPr>
          <p:cNvPr id="5" name="Footer Placeholder 4">
            <a:extLst>
              <a:ext uri="{FF2B5EF4-FFF2-40B4-BE49-F238E27FC236}">
                <a16:creationId xmlns:a16="http://schemas.microsoft.com/office/drawing/2014/main" id="{7E08E76C-6AB2-ED48-8369-3773A215B0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F1BFC2-87AA-5E4A-82B8-E3856D44B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4013A-98B0-9C4F-B1A7-8753BB1B47C6}" type="slidenum">
              <a:rPr lang="en-US" smtClean="0"/>
              <a:t>‹#›</a:t>
            </a:fld>
            <a:endParaRPr lang="en-US"/>
          </a:p>
        </p:txBody>
      </p:sp>
    </p:spTree>
    <p:extLst>
      <p:ext uri="{BB962C8B-B14F-4D97-AF65-F5344CB8AC3E}">
        <p14:creationId xmlns:p14="http://schemas.microsoft.com/office/powerpoint/2010/main" val="24956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60ACD-F8FB-C249-8722-5616EF3AB051}"/>
              </a:ext>
            </a:extLst>
          </p:cNvPr>
          <p:cNvSpPr>
            <a:spLocks noGrp="1"/>
          </p:cNvSpPr>
          <p:nvPr>
            <p:ph type="ctrTitle"/>
          </p:nvPr>
        </p:nvSpPr>
        <p:spPr/>
        <p:txBody>
          <a:bodyPr/>
          <a:lstStyle/>
          <a:p>
            <a:r>
              <a:rPr lang="en-US" dirty="0"/>
              <a:t>Genetics bingo</a:t>
            </a:r>
          </a:p>
        </p:txBody>
      </p:sp>
      <p:sp>
        <p:nvSpPr>
          <p:cNvPr id="3" name="Subtitle 2">
            <a:extLst>
              <a:ext uri="{FF2B5EF4-FFF2-40B4-BE49-F238E27FC236}">
                <a16:creationId xmlns:a16="http://schemas.microsoft.com/office/drawing/2014/main" id="{4F36A0AB-EFB6-304C-AB6F-AFFE233DADC9}"/>
              </a:ext>
            </a:extLst>
          </p:cNvPr>
          <p:cNvSpPr>
            <a:spLocks noGrp="1"/>
          </p:cNvSpPr>
          <p:nvPr>
            <p:ph type="subTitle" idx="1"/>
          </p:nvPr>
        </p:nvSpPr>
        <p:spPr/>
        <p:txBody>
          <a:bodyPr/>
          <a:lstStyle/>
          <a:p>
            <a:r>
              <a:rPr lang="en-US" dirty="0"/>
              <a:t>Dominique Brooks &amp; Stephen Ramsey</a:t>
            </a:r>
          </a:p>
          <a:p>
            <a:r>
              <a:rPr lang="en-US" dirty="0"/>
              <a:t>Oregon State University</a:t>
            </a:r>
          </a:p>
        </p:txBody>
      </p:sp>
    </p:spTree>
    <p:extLst>
      <p:ext uri="{BB962C8B-B14F-4D97-AF65-F5344CB8AC3E}">
        <p14:creationId xmlns:p14="http://schemas.microsoft.com/office/powerpoint/2010/main" val="3804981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For a Mendelian trait, one allele is dominant; the other is recessive"/>
          <p:cNvSpPr txBox="1">
            <a:spLocks noGrp="1"/>
          </p:cNvSpPr>
          <p:nvPr>
            <p:ph type="title"/>
          </p:nvPr>
        </p:nvSpPr>
        <p:spPr>
          <a:prstGeom prst="rect">
            <a:avLst/>
          </a:prstGeom>
        </p:spPr>
        <p:txBody>
          <a:bodyPr>
            <a:normAutofit fontScale="90000"/>
          </a:bodyPr>
          <a:lstStyle>
            <a:lvl1pPr defTabSz="403097">
              <a:defRPr sz="5520"/>
            </a:lvl1pPr>
          </a:lstStyle>
          <a:p>
            <a:r>
              <a:t>For a Mendelian trait, one allele is dominant; the other is recessive</a:t>
            </a:r>
          </a:p>
        </p:txBody>
      </p:sp>
      <p:sp>
        <p:nvSpPr>
          <p:cNvPr id="170" name="Dimples example:…"/>
          <p:cNvSpPr txBox="1"/>
          <p:nvPr/>
        </p:nvSpPr>
        <p:spPr>
          <a:xfrm>
            <a:off x="1764994" y="1899957"/>
            <a:ext cx="4661651" cy="1370376"/>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defRPr sz="4000"/>
            </a:pPr>
            <a:r>
              <a:rPr lang="en-US" sz="2812" u="sng" dirty="0"/>
              <a:t>Pea plant flower trait</a:t>
            </a:r>
            <a:r>
              <a:rPr sz="2812" dirty="0"/>
              <a:t>:</a:t>
            </a:r>
          </a:p>
          <a:p>
            <a:pPr>
              <a:defRPr sz="4000"/>
            </a:pPr>
            <a:r>
              <a:rPr sz="2812" dirty="0"/>
              <a:t>"</a:t>
            </a:r>
            <a:r>
              <a:rPr lang="en-US" sz="2812" i="1" dirty="0"/>
              <a:t>P</a:t>
            </a:r>
            <a:r>
              <a:rPr sz="2812" dirty="0"/>
              <a:t>"</a:t>
            </a:r>
            <a:r>
              <a:rPr lang="en-US" sz="2812" dirty="0"/>
              <a:t> (purple)</a:t>
            </a:r>
            <a:r>
              <a:rPr sz="2812" dirty="0"/>
              <a:t> allele: </a:t>
            </a:r>
            <a:r>
              <a:rPr sz="2812" i="1" dirty="0"/>
              <a:t>dominant</a:t>
            </a:r>
          </a:p>
          <a:p>
            <a:pPr>
              <a:defRPr sz="4000"/>
            </a:pPr>
            <a:r>
              <a:rPr sz="2812" dirty="0"/>
              <a:t>"</a:t>
            </a:r>
            <a:r>
              <a:rPr lang="en-US" sz="2812" i="1" dirty="0"/>
              <a:t>p</a:t>
            </a:r>
            <a:r>
              <a:rPr sz="2812" dirty="0"/>
              <a:t>" </a:t>
            </a:r>
            <a:r>
              <a:rPr lang="en-US" sz="2812" dirty="0"/>
              <a:t>(white) </a:t>
            </a:r>
            <a:r>
              <a:rPr sz="2812" dirty="0"/>
              <a:t>allele: </a:t>
            </a:r>
            <a:r>
              <a:rPr lang="en-US" sz="2812" dirty="0"/>
              <a:t> </a:t>
            </a:r>
            <a:r>
              <a:rPr sz="2812" i="1" dirty="0"/>
              <a:t>recessive</a:t>
            </a:r>
          </a:p>
        </p:txBody>
      </p:sp>
      <p:graphicFrame>
        <p:nvGraphicFramePr>
          <p:cNvPr id="172" name="Table"/>
          <p:cNvGraphicFramePr/>
          <p:nvPr>
            <p:extLst>
              <p:ext uri="{D42A27DB-BD31-4B8C-83A1-F6EECF244321}">
                <p14:modId xmlns:p14="http://schemas.microsoft.com/office/powerpoint/2010/main" val="820967808"/>
              </p:ext>
            </p:extLst>
          </p:nvPr>
        </p:nvGraphicFramePr>
        <p:xfrm>
          <a:off x="3616891" y="3587668"/>
          <a:ext cx="5339952" cy="2351552"/>
        </p:xfrm>
        <a:graphic>
          <a:graphicData uri="http://schemas.openxmlformats.org/drawingml/2006/table">
            <a:tbl>
              <a:tblPr bandRow="1"/>
              <a:tblGrid>
                <a:gridCol w="1779984">
                  <a:extLst>
                    <a:ext uri="{9D8B030D-6E8A-4147-A177-3AD203B41FA5}">
                      <a16:colId xmlns:a16="http://schemas.microsoft.com/office/drawing/2014/main" val="20000"/>
                    </a:ext>
                  </a:extLst>
                </a:gridCol>
                <a:gridCol w="1779984">
                  <a:extLst>
                    <a:ext uri="{9D8B030D-6E8A-4147-A177-3AD203B41FA5}">
                      <a16:colId xmlns:a16="http://schemas.microsoft.com/office/drawing/2014/main" val="20001"/>
                    </a:ext>
                  </a:extLst>
                </a:gridCol>
                <a:gridCol w="1779984">
                  <a:extLst>
                    <a:ext uri="{9D8B030D-6E8A-4147-A177-3AD203B41FA5}">
                      <a16:colId xmlns:a16="http://schemas.microsoft.com/office/drawing/2014/main" val="20002"/>
                    </a:ext>
                  </a:extLst>
                </a:gridCol>
              </a:tblGrid>
              <a:tr h="555698">
                <a:tc>
                  <a:txBody>
                    <a:bodyPr/>
                    <a:lstStyle/>
                    <a:p>
                      <a:pPr defTabSz="914400">
                        <a:defRPr sz="1800"/>
                      </a:pPr>
                      <a:r>
                        <a:rPr lang="en-US" sz="1800" dirty="0">
                          <a:sym typeface="Helvetica Neue"/>
                        </a:rPr>
                        <a:t>Pair of alleles</a:t>
                      </a:r>
                      <a:endParaRPr sz="1800" dirty="0">
                        <a:sym typeface="Helvetica Neue"/>
                      </a:endParaRPr>
                    </a:p>
                  </a:txBody>
                  <a:tcPr marL="35719" marR="35719" marT="35719" marB="35719" anchor="ctr" horzOverflow="overflow"/>
                </a:tc>
                <a:tc>
                  <a:txBody>
                    <a:bodyPr/>
                    <a:lstStyle/>
                    <a:p>
                      <a:pPr defTabSz="914400">
                        <a:defRPr sz="1800"/>
                      </a:pPr>
                      <a:r>
                        <a:rPr lang="en-US" sz="1800" dirty="0">
                          <a:sym typeface="Helvetica Neue"/>
                        </a:rPr>
                        <a:t>in English</a:t>
                      </a:r>
                      <a:endParaRPr sz="1800" dirty="0">
                        <a:sym typeface="Helvetica Neue"/>
                      </a:endParaRPr>
                    </a:p>
                  </a:txBody>
                  <a:tcPr marL="35719" marR="35719" marT="35719" marB="35719" anchor="ctr" horzOverflow="overflow"/>
                </a:tc>
                <a:tc>
                  <a:txBody>
                    <a:bodyPr/>
                    <a:lstStyle/>
                    <a:p>
                      <a:pPr defTabSz="914400">
                        <a:defRPr sz="1800"/>
                      </a:pPr>
                      <a:r>
                        <a:rPr sz="1800" dirty="0">
                          <a:sym typeface="Helvetica Neue"/>
                        </a:rPr>
                        <a:t>Phenotype</a:t>
                      </a:r>
                    </a:p>
                  </a:txBody>
                  <a:tcPr marL="35719" marR="35719" marT="35719" marB="35719" anchor="ctr" horzOverflow="overflow"/>
                </a:tc>
                <a:extLst>
                  <a:ext uri="{0D108BD9-81ED-4DB2-BD59-A6C34878D82A}">
                    <a16:rowId xmlns:a16="http://schemas.microsoft.com/office/drawing/2014/main" val="10000"/>
                  </a:ext>
                </a:extLst>
              </a:tr>
              <a:tr h="555698">
                <a:tc>
                  <a:txBody>
                    <a:bodyPr/>
                    <a:lstStyle/>
                    <a:p>
                      <a:pPr defTabSz="914400">
                        <a:defRPr sz="1800"/>
                      </a:pPr>
                      <a:r>
                        <a:rPr lang="en-US" sz="1800" dirty="0">
                          <a:sym typeface="Helvetica Neue"/>
                        </a:rPr>
                        <a:t>PP</a:t>
                      </a:r>
                      <a:endParaRPr sz="1800" dirty="0">
                        <a:sym typeface="Helvetica Neue"/>
                      </a:endParaRPr>
                    </a:p>
                  </a:txBody>
                  <a:tcPr marL="35719" marR="35719" marT="35719" marB="35719" anchor="ctr" horzOverflow="overflow"/>
                </a:tc>
                <a:tc>
                  <a:txBody>
                    <a:bodyPr/>
                    <a:lstStyle/>
                    <a:p>
                      <a:pPr defTabSz="914400">
                        <a:defRPr sz="1800"/>
                      </a:pPr>
                      <a:r>
                        <a:rPr sz="1800">
                          <a:sym typeface="Helvetica Neue"/>
                        </a:rPr>
                        <a:t>homozygous dominant</a:t>
                      </a:r>
                    </a:p>
                  </a:txBody>
                  <a:tcPr marL="35719" marR="35719" marT="35719" marB="35719" anchor="ctr" horzOverflow="overflow"/>
                </a:tc>
                <a:tc>
                  <a:txBody>
                    <a:bodyPr/>
                    <a:lstStyle/>
                    <a:p>
                      <a:pPr defTabSz="914400">
                        <a:defRPr sz="1800"/>
                      </a:pPr>
                      <a:r>
                        <a:rPr lang="en-US" sz="1800" dirty="0">
                          <a:sym typeface="Helvetica Neue"/>
                        </a:rPr>
                        <a:t>purple</a:t>
                      </a:r>
                      <a:endParaRPr sz="1800" dirty="0">
                        <a:sym typeface="Helvetica Neue"/>
                      </a:endParaRPr>
                    </a:p>
                  </a:txBody>
                  <a:tcPr marL="35719" marR="35719" marT="35719" marB="35719" anchor="ctr" horzOverflow="overflow"/>
                </a:tc>
                <a:extLst>
                  <a:ext uri="{0D108BD9-81ED-4DB2-BD59-A6C34878D82A}">
                    <a16:rowId xmlns:a16="http://schemas.microsoft.com/office/drawing/2014/main" val="10001"/>
                  </a:ext>
                </a:extLst>
              </a:tr>
              <a:tr h="555698">
                <a:tc>
                  <a:txBody>
                    <a:bodyPr/>
                    <a:lstStyle/>
                    <a:p>
                      <a:pPr defTabSz="914400">
                        <a:defRPr sz="1800"/>
                      </a:pPr>
                      <a:r>
                        <a:rPr lang="en-US" sz="1800" dirty="0">
                          <a:sym typeface="Helvetica Neue"/>
                        </a:rPr>
                        <a:t>Pp</a:t>
                      </a:r>
                      <a:endParaRPr sz="1800" dirty="0">
                        <a:sym typeface="Helvetica Neue"/>
                      </a:endParaRPr>
                    </a:p>
                  </a:txBody>
                  <a:tcPr marL="35719" marR="35719" marT="35719" marB="35719" anchor="ctr" horzOverflow="overflow"/>
                </a:tc>
                <a:tc>
                  <a:txBody>
                    <a:bodyPr/>
                    <a:lstStyle/>
                    <a:p>
                      <a:pPr defTabSz="914400">
                        <a:defRPr sz="1800"/>
                      </a:pPr>
                      <a:r>
                        <a:rPr sz="1800">
                          <a:sym typeface="Helvetica Neue"/>
                        </a:rPr>
                        <a:t>heterozygous</a:t>
                      </a:r>
                    </a:p>
                  </a:txBody>
                  <a:tcPr marL="35719" marR="35719" marT="35719" marB="35719" anchor="ctr" horzOverflow="overflow"/>
                </a:tc>
                <a:tc>
                  <a:txBody>
                    <a:bodyPr/>
                    <a:lstStyle/>
                    <a:p>
                      <a:pPr defTabSz="914400">
                        <a:defRPr sz="1800"/>
                      </a:pPr>
                      <a:r>
                        <a:rPr lang="en-US" sz="1800" dirty="0">
                          <a:sym typeface="Helvetica Neue"/>
                        </a:rPr>
                        <a:t>purple</a:t>
                      </a:r>
                      <a:endParaRPr sz="1800" dirty="0">
                        <a:sym typeface="Helvetica Neue"/>
                      </a:endParaRPr>
                    </a:p>
                  </a:txBody>
                  <a:tcPr marL="35719" marR="35719" marT="35719" marB="35719" anchor="ctr" horzOverflow="overflow"/>
                </a:tc>
                <a:extLst>
                  <a:ext uri="{0D108BD9-81ED-4DB2-BD59-A6C34878D82A}">
                    <a16:rowId xmlns:a16="http://schemas.microsoft.com/office/drawing/2014/main" val="10002"/>
                  </a:ext>
                </a:extLst>
              </a:tr>
              <a:tr h="555698">
                <a:tc>
                  <a:txBody>
                    <a:bodyPr/>
                    <a:lstStyle/>
                    <a:p>
                      <a:pPr defTabSz="914400">
                        <a:defRPr sz="1800"/>
                      </a:pPr>
                      <a:r>
                        <a:rPr lang="en-US" sz="1800" dirty="0">
                          <a:sym typeface="Helvetica Neue"/>
                        </a:rPr>
                        <a:t>pp</a:t>
                      </a:r>
                      <a:endParaRPr sz="1800" dirty="0">
                        <a:sym typeface="Helvetica Neue"/>
                      </a:endParaRPr>
                    </a:p>
                  </a:txBody>
                  <a:tcPr marL="35719" marR="35719" marT="35719" marB="35719" anchor="ctr" horzOverflow="overflow"/>
                </a:tc>
                <a:tc>
                  <a:txBody>
                    <a:bodyPr/>
                    <a:lstStyle/>
                    <a:p>
                      <a:pPr defTabSz="914400">
                        <a:defRPr sz="1800"/>
                      </a:pPr>
                      <a:r>
                        <a:rPr sz="1800">
                          <a:sym typeface="Helvetica Neue"/>
                        </a:rPr>
                        <a:t>homozygous rcessive</a:t>
                      </a:r>
                    </a:p>
                  </a:txBody>
                  <a:tcPr marL="35719" marR="35719" marT="35719" marB="35719" anchor="ctr" horzOverflow="overflow"/>
                </a:tc>
                <a:tc>
                  <a:txBody>
                    <a:bodyPr/>
                    <a:lstStyle/>
                    <a:p>
                      <a:pPr defTabSz="914400">
                        <a:defRPr sz="1800"/>
                      </a:pPr>
                      <a:r>
                        <a:rPr lang="en-US" sz="1800" dirty="0">
                          <a:sym typeface="Helvetica Neue"/>
                        </a:rPr>
                        <a:t>white</a:t>
                      </a:r>
                      <a:endParaRPr sz="1800" dirty="0">
                        <a:sym typeface="Helvetica Neue"/>
                      </a:endParaRPr>
                    </a:p>
                  </a:txBody>
                  <a:tcPr marL="35719" marR="35719" marT="35719" marB="35719" anchor="ctr" horzOverflow="overflow"/>
                </a:tc>
                <a:extLst>
                  <a:ext uri="{0D108BD9-81ED-4DB2-BD59-A6C34878D82A}">
                    <a16:rowId xmlns:a16="http://schemas.microsoft.com/office/drawing/2014/main" val="10003"/>
                  </a:ext>
                </a:extLst>
              </a:tr>
            </a:tbl>
          </a:graphicData>
        </a:graphic>
      </p:graphicFrame>
      <p:sp>
        <p:nvSpPr>
          <p:cNvPr id="173" name="in this situation we would say that the dominant allele is the &quot;dimples&quot; allele"/>
          <p:cNvSpPr txBox="1"/>
          <p:nvPr/>
        </p:nvSpPr>
        <p:spPr>
          <a:xfrm>
            <a:off x="2186083" y="6447714"/>
            <a:ext cx="72200"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endParaRPr sz="1266" dirty="0"/>
          </a:p>
        </p:txBody>
      </p:sp>
      <p:grpSp>
        <p:nvGrpSpPr>
          <p:cNvPr id="7" name="Group 6">
            <a:extLst>
              <a:ext uri="{FF2B5EF4-FFF2-40B4-BE49-F238E27FC236}">
                <a16:creationId xmlns:a16="http://schemas.microsoft.com/office/drawing/2014/main" id="{5CDDCC8C-26D6-A64E-AE75-D682E982A40C}"/>
              </a:ext>
            </a:extLst>
          </p:cNvPr>
          <p:cNvGrpSpPr/>
          <p:nvPr/>
        </p:nvGrpSpPr>
        <p:grpSpPr>
          <a:xfrm>
            <a:off x="8828690" y="1839734"/>
            <a:ext cx="2756892" cy="840827"/>
            <a:chOff x="3077736" y="2446261"/>
            <a:chExt cx="5565698" cy="1572322"/>
          </a:xfrm>
        </p:grpSpPr>
        <p:pic>
          <p:nvPicPr>
            <p:cNvPr id="8" name="Picture 7" descr="Diagram&#10;&#10;Description automatically generated with medium confidence">
              <a:extLst>
                <a:ext uri="{FF2B5EF4-FFF2-40B4-BE49-F238E27FC236}">
                  <a16:creationId xmlns:a16="http://schemas.microsoft.com/office/drawing/2014/main" id="{A5E06023-CA41-4541-9821-93887760ADEB}"/>
                </a:ext>
              </a:extLst>
            </p:cNvPr>
            <p:cNvPicPr>
              <a:picLocks noChangeAspect="1"/>
            </p:cNvPicPr>
            <p:nvPr/>
          </p:nvPicPr>
          <p:blipFill rotWithShape="1">
            <a:blip r:embed="rId3"/>
            <a:srcRect t="10570" b="6667"/>
            <a:stretch/>
          </p:blipFill>
          <p:spPr>
            <a:xfrm>
              <a:off x="3077736" y="2446261"/>
              <a:ext cx="5565698" cy="1572322"/>
            </a:xfrm>
            <a:prstGeom prst="rect">
              <a:avLst/>
            </a:prstGeom>
          </p:spPr>
        </p:pic>
        <p:sp>
          <p:nvSpPr>
            <p:cNvPr id="9" name="Rectangle 8">
              <a:extLst>
                <a:ext uri="{FF2B5EF4-FFF2-40B4-BE49-F238E27FC236}">
                  <a16:creationId xmlns:a16="http://schemas.microsoft.com/office/drawing/2014/main" id="{5661FFD1-E592-694F-9717-A659FF1832F6}"/>
                </a:ext>
              </a:extLst>
            </p:cNvPr>
            <p:cNvSpPr/>
            <p:nvPr/>
          </p:nvSpPr>
          <p:spPr>
            <a:xfrm>
              <a:off x="5508703" y="3176602"/>
              <a:ext cx="914400" cy="836341"/>
            </a:xfrm>
            <a:prstGeom prst="rect">
              <a:avLst/>
            </a:prstGeom>
            <a:solidFill>
              <a:srgbClr val="FFF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AD6C606A-2067-A941-A6C0-8ADFE3B8A9E1}"/>
              </a:ext>
            </a:extLst>
          </p:cNvPr>
          <p:cNvSpPr txBox="1"/>
          <p:nvPr/>
        </p:nvSpPr>
        <p:spPr>
          <a:xfrm>
            <a:off x="8905177" y="2643421"/>
            <a:ext cx="1301959" cy="646331"/>
          </a:xfrm>
          <a:prstGeom prst="rect">
            <a:avLst/>
          </a:prstGeom>
          <a:noFill/>
        </p:spPr>
        <p:txBody>
          <a:bodyPr wrap="none" rtlCol="0">
            <a:spAutoFit/>
          </a:bodyPr>
          <a:lstStyle/>
          <a:p>
            <a:r>
              <a:rPr lang="en-US" dirty="0"/>
              <a:t>“dominant </a:t>
            </a:r>
          </a:p>
          <a:p>
            <a:r>
              <a:rPr lang="en-US" dirty="0"/>
              <a:t>phenotype”</a:t>
            </a:r>
          </a:p>
        </p:txBody>
      </p:sp>
      <p:sp>
        <p:nvSpPr>
          <p:cNvPr id="11" name="TextBox 10">
            <a:extLst>
              <a:ext uri="{FF2B5EF4-FFF2-40B4-BE49-F238E27FC236}">
                <a16:creationId xmlns:a16="http://schemas.microsoft.com/office/drawing/2014/main" id="{081EEF10-05DB-9741-9595-A24889D95D79}"/>
              </a:ext>
            </a:extLst>
          </p:cNvPr>
          <p:cNvSpPr txBox="1"/>
          <p:nvPr/>
        </p:nvSpPr>
        <p:spPr>
          <a:xfrm>
            <a:off x="10207136" y="2624002"/>
            <a:ext cx="1301959" cy="646331"/>
          </a:xfrm>
          <a:prstGeom prst="rect">
            <a:avLst/>
          </a:prstGeom>
          <a:noFill/>
        </p:spPr>
        <p:txBody>
          <a:bodyPr wrap="none" rtlCol="0">
            <a:spAutoFit/>
          </a:bodyPr>
          <a:lstStyle/>
          <a:p>
            <a:r>
              <a:rPr lang="en-US" dirty="0"/>
              <a:t>“recessive </a:t>
            </a:r>
          </a:p>
          <a:p>
            <a:r>
              <a:rPr lang="en-US" dirty="0"/>
              <a:t>phenotype”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54B7-0BBA-6D40-9DFB-C6D513F5AC84}"/>
              </a:ext>
            </a:extLst>
          </p:cNvPr>
          <p:cNvSpPr>
            <a:spLocks noGrp="1"/>
          </p:cNvSpPr>
          <p:nvPr>
            <p:ph type="title"/>
          </p:nvPr>
        </p:nvSpPr>
        <p:spPr>
          <a:xfrm>
            <a:off x="315293" y="196771"/>
            <a:ext cx="11876449" cy="717630"/>
          </a:xfrm>
        </p:spPr>
        <p:txBody>
          <a:bodyPr>
            <a:normAutofit fontScale="90000"/>
          </a:bodyPr>
          <a:lstStyle/>
          <a:p>
            <a:r>
              <a:rPr lang="en-US" dirty="0"/>
              <a:t>Are these traits Mendelian (simple genetic inheritance)?</a:t>
            </a:r>
          </a:p>
        </p:txBody>
      </p:sp>
      <p:graphicFrame>
        <p:nvGraphicFramePr>
          <p:cNvPr id="4" name="Table 4">
            <a:extLst>
              <a:ext uri="{FF2B5EF4-FFF2-40B4-BE49-F238E27FC236}">
                <a16:creationId xmlns:a16="http://schemas.microsoft.com/office/drawing/2014/main" id="{CA81E9F7-49DB-5943-A70F-44D76EF9D61E}"/>
              </a:ext>
            </a:extLst>
          </p:cNvPr>
          <p:cNvGraphicFramePr>
            <a:graphicFrameLocks noGrp="1"/>
          </p:cNvGraphicFramePr>
          <p:nvPr>
            <p:extLst>
              <p:ext uri="{D42A27DB-BD31-4B8C-83A1-F6EECF244321}">
                <p14:modId xmlns:p14="http://schemas.microsoft.com/office/powerpoint/2010/main" val="2795135497"/>
              </p:ext>
            </p:extLst>
          </p:nvPr>
        </p:nvGraphicFramePr>
        <p:xfrm>
          <a:off x="315293" y="810228"/>
          <a:ext cx="11561414" cy="5780416"/>
        </p:xfrm>
        <a:graphic>
          <a:graphicData uri="http://schemas.openxmlformats.org/drawingml/2006/table">
            <a:tbl>
              <a:tblPr firstRow="1" bandRow="1">
                <a:tableStyleId>{5C22544A-7EE6-4342-B048-85BDC9FD1C3A}</a:tableStyleId>
              </a:tblPr>
              <a:tblGrid>
                <a:gridCol w="2932404">
                  <a:extLst>
                    <a:ext uri="{9D8B030D-6E8A-4147-A177-3AD203B41FA5}">
                      <a16:colId xmlns:a16="http://schemas.microsoft.com/office/drawing/2014/main" val="1446842187"/>
                    </a:ext>
                  </a:extLst>
                </a:gridCol>
                <a:gridCol w="2711669">
                  <a:extLst>
                    <a:ext uri="{9D8B030D-6E8A-4147-A177-3AD203B41FA5}">
                      <a16:colId xmlns:a16="http://schemas.microsoft.com/office/drawing/2014/main" val="2423295838"/>
                    </a:ext>
                  </a:extLst>
                </a:gridCol>
                <a:gridCol w="2664372">
                  <a:extLst>
                    <a:ext uri="{9D8B030D-6E8A-4147-A177-3AD203B41FA5}">
                      <a16:colId xmlns:a16="http://schemas.microsoft.com/office/drawing/2014/main" val="860165227"/>
                    </a:ext>
                  </a:extLst>
                </a:gridCol>
                <a:gridCol w="2396359">
                  <a:extLst>
                    <a:ext uri="{9D8B030D-6E8A-4147-A177-3AD203B41FA5}">
                      <a16:colId xmlns:a16="http://schemas.microsoft.com/office/drawing/2014/main" val="824531897"/>
                    </a:ext>
                  </a:extLst>
                </a:gridCol>
                <a:gridCol w="856610">
                  <a:extLst>
                    <a:ext uri="{9D8B030D-6E8A-4147-A177-3AD203B41FA5}">
                      <a16:colId xmlns:a16="http://schemas.microsoft.com/office/drawing/2014/main" val="3514139379"/>
                    </a:ext>
                  </a:extLst>
                </a:gridCol>
              </a:tblGrid>
              <a:tr h="467884">
                <a:tc>
                  <a:txBody>
                    <a:bodyPr/>
                    <a:lstStyle/>
                    <a:p>
                      <a:r>
                        <a:rPr lang="en-US" dirty="0"/>
                        <a:t>Trait</a:t>
                      </a:r>
                    </a:p>
                  </a:txBody>
                  <a:tcPr marT="0" marB="0"/>
                </a:tc>
                <a:tc>
                  <a:txBody>
                    <a:bodyPr/>
                    <a:lstStyle/>
                    <a:p>
                      <a:r>
                        <a:rPr lang="en-US" dirty="0"/>
                        <a:t>Binary?</a:t>
                      </a:r>
                    </a:p>
                  </a:txBody>
                  <a:tcPr marT="0" marB="0"/>
                </a:tc>
                <a:tc>
                  <a:txBody>
                    <a:bodyPr/>
                    <a:lstStyle/>
                    <a:p>
                      <a:r>
                        <a:rPr lang="en-US" dirty="0"/>
                        <a:t>Heritable?</a:t>
                      </a:r>
                    </a:p>
                  </a:txBody>
                  <a:tcPr marT="0" marB="0"/>
                </a:tc>
                <a:tc>
                  <a:txBody>
                    <a:bodyPr/>
                    <a:lstStyle/>
                    <a:p>
                      <a:r>
                        <a:rPr lang="en-US" dirty="0"/>
                        <a:t>Single gene (monogenic)?</a:t>
                      </a:r>
                    </a:p>
                  </a:txBody>
                  <a:tcPr marT="0" marB="0"/>
                </a:tc>
                <a:tc>
                  <a:txBody>
                    <a:bodyPr/>
                    <a:lstStyle/>
                    <a:p>
                      <a:r>
                        <a:rPr lang="en-US" dirty="0"/>
                        <a:t>Mendelian?</a:t>
                      </a:r>
                    </a:p>
                  </a:txBody>
                  <a:tcPr marT="0" marB="0"/>
                </a:tc>
                <a:extLst>
                  <a:ext uri="{0D108BD9-81ED-4DB2-BD59-A6C34878D82A}">
                    <a16:rowId xmlns:a16="http://schemas.microsoft.com/office/drawing/2014/main" val="1477409428"/>
                  </a:ext>
                </a:extLst>
              </a:tr>
              <a:tr h="422322">
                <a:tc>
                  <a:txBody>
                    <a:bodyPr/>
                    <a:lstStyle/>
                    <a:p>
                      <a:r>
                        <a:rPr lang="en-US" i="1" dirty="0"/>
                        <a:t>Pea plant flower color</a:t>
                      </a:r>
                    </a:p>
                  </a:txBody>
                  <a:tcPr marT="0" marB="0"/>
                </a:tc>
                <a:tc>
                  <a:txBody>
                    <a:bodyPr/>
                    <a:lstStyle/>
                    <a:p>
                      <a:r>
                        <a:rPr lang="en-US" i="1" dirty="0"/>
                        <a:t>yes</a:t>
                      </a:r>
                    </a:p>
                  </a:txBody>
                  <a:tcPr marT="0" marB="0"/>
                </a:tc>
                <a:tc>
                  <a:txBody>
                    <a:bodyPr/>
                    <a:lstStyle/>
                    <a:p>
                      <a:r>
                        <a:rPr lang="en-US" i="1" dirty="0"/>
                        <a:t>yes</a:t>
                      </a:r>
                    </a:p>
                  </a:txBody>
                  <a:tcPr marT="0" marB="0"/>
                </a:tc>
                <a:tc>
                  <a:txBody>
                    <a:bodyPr/>
                    <a:lstStyle/>
                    <a:p>
                      <a:r>
                        <a:rPr lang="en-US" i="1" dirty="0"/>
                        <a:t>yes</a:t>
                      </a:r>
                    </a:p>
                  </a:txBody>
                  <a:tcPr marT="0" marB="0"/>
                </a:tc>
                <a:tc>
                  <a:txBody>
                    <a:bodyPr/>
                    <a:lstStyle/>
                    <a:p>
                      <a:r>
                        <a:rPr lang="en-US" i="1" dirty="0"/>
                        <a:t>yes</a:t>
                      </a:r>
                    </a:p>
                  </a:txBody>
                  <a:tcPr marT="0" marB="0"/>
                </a:tc>
                <a:extLst>
                  <a:ext uri="{0D108BD9-81ED-4DB2-BD59-A6C34878D82A}">
                    <a16:rowId xmlns:a16="http://schemas.microsoft.com/office/drawing/2014/main" val="3897253957"/>
                  </a:ext>
                </a:extLst>
              </a:tr>
              <a:tr h="484264">
                <a:tc>
                  <a:txBody>
                    <a:bodyPr/>
                    <a:lstStyle/>
                    <a:p>
                      <a:r>
                        <a:rPr lang="en-US" dirty="0"/>
                        <a:t>thumb crossing (R/L)</a:t>
                      </a:r>
                    </a:p>
                  </a:txBody>
                  <a:tcPr marT="0" marB="0"/>
                </a:tc>
                <a:tc>
                  <a:txBody>
                    <a:bodyPr/>
                    <a:lstStyle/>
                    <a:p>
                      <a:r>
                        <a:rPr lang="en-US" dirty="0"/>
                        <a:t>yes (mostly)</a:t>
                      </a:r>
                    </a:p>
                  </a:txBody>
                  <a:tcPr marT="0" marB="0"/>
                </a:tc>
                <a:tc>
                  <a:txBody>
                    <a:bodyPr/>
                    <a:lstStyle/>
                    <a:p>
                      <a:r>
                        <a:rPr lang="en-US" dirty="0"/>
                        <a:t>probably partial</a:t>
                      </a:r>
                    </a:p>
                  </a:txBody>
                  <a:tcPr marT="0" marB="0"/>
                </a:tc>
                <a:tc>
                  <a:txBody>
                    <a:bodyPr/>
                    <a:lstStyle/>
                    <a:p>
                      <a:r>
                        <a:rPr lang="en-US" dirty="0"/>
                        <a:t>probably not</a:t>
                      </a:r>
                    </a:p>
                  </a:txBody>
                  <a:tcPr marT="0" marB="0"/>
                </a:tc>
                <a:tc>
                  <a:txBody>
                    <a:bodyPr/>
                    <a:lstStyle/>
                    <a:p>
                      <a:r>
                        <a:rPr lang="en-US" dirty="0"/>
                        <a:t>no</a:t>
                      </a:r>
                    </a:p>
                  </a:txBody>
                  <a:tcPr marT="0" marB="0"/>
                </a:tc>
                <a:extLst>
                  <a:ext uri="{0D108BD9-81ED-4DB2-BD59-A6C34878D82A}">
                    <a16:rowId xmlns:a16="http://schemas.microsoft.com/office/drawing/2014/main" val="736947779"/>
                  </a:ext>
                </a:extLst>
              </a:tr>
              <a:tr h="383153">
                <a:tc>
                  <a:txBody>
                    <a:bodyPr/>
                    <a:lstStyle/>
                    <a:p>
                      <a:r>
                        <a:rPr lang="en-US" dirty="0"/>
                        <a:t>earlobe attachment (or not)</a:t>
                      </a:r>
                    </a:p>
                  </a:txBody>
                  <a:tcPr marT="0" marB="0"/>
                </a:tc>
                <a:tc>
                  <a:txBody>
                    <a:bodyPr/>
                    <a:lstStyle/>
                    <a:p>
                      <a:r>
                        <a:rPr lang="en-US" dirty="0"/>
                        <a:t>no (continuous)</a:t>
                      </a:r>
                    </a:p>
                  </a:txBody>
                  <a:tcPr marT="0" marB="0"/>
                </a:tc>
                <a:tc>
                  <a:txBody>
                    <a:bodyPr/>
                    <a:lstStyle/>
                    <a:p>
                      <a:r>
                        <a:rPr lang="en-US" dirty="0"/>
                        <a:t>possibly partial</a:t>
                      </a:r>
                    </a:p>
                  </a:txBody>
                  <a:tcPr marT="0" marB="0"/>
                </a:tc>
                <a:tc>
                  <a:txBody>
                    <a:bodyPr/>
                    <a:lstStyle/>
                    <a:p>
                      <a:r>
                        <a:rPr lang="en-US" dirty="0"/>
                        <a:t>no</a:t>
                      </a:r>
                    </a:p>
                  </a:txBody>
                  <a:tcPr marT="0" marB="0"/>
                </a:tc>
                <a:tc>
                  <a:txBody>
                    <a:bodyPr/>
                    <a:lstStyle/>
                    <a:p>
                      <a:r>
                        <a:rPr lang="en-US" dirty="0"/>
                        <a:t>no</a:t>
                      </a:r>
                    </a:p>
                  </a:txBody>
                  <a:tcPr marT="0" marB="0"/>
                </a:tc>
                <a:extLst>
                  <a:ext uri="{0D108BD9-81ED-4DB2-BD59-A6C34878D82A}">
                    <a16:rowId xmlns:a16="http://schemas.microsoft.com/office/drawing/2014/main" val="1469953206"/>
                  </a:ext>
                </a:extLst>
              </a:tr>
              <a:tr h="579961">
                <a:tc>
                  <a:txBody>
                    <a:bodyPr/>
                    <a:lstStyle/>
                    <a:p>
                      <a:r>
                        <a:rPr lang="en-US" dirty="0"/>
                        <a:t>cheek dimples</a:t>
                      </a:r>
                    </a:p>
                  </a:txBody>
                  <a:tcPr marT="0" marB="0"/>
                </a:tc>
                <a:tc>
                  <a:txBody>
                    <a:bodyPr/>
                    <a:lstStyle/>
                    <a:p>
                      <a:r>
                        <a:rPr lang="en-US" dirty="0"/>
                        <a:t>no (variably expressed; </a:t>
                      </a:r>
                    </a:p>
                    <a:p>
                      <a:r>
                        <a:rPr lang="en-US" dirty="0"/>
                        <a:t>can change over time)</a:t>
                      </a:r>
                    </a:p>
                  </a:txBody>
                  <a:tcPr marT="0" marB="0"/>
                </a:tc>
                <a:tc>
                  <a:txBody>
                    <a:bodyPr/>
                    <a:lstStyle/>
                    <a:p>
                      <a:r>
                        <a:rPr lang="en-US" dirty="0"/>
                        <a:t>partial; </a:t>
                      </a:r>
                    </a:p>
                    <a:p>
                      <a:r>
                        <a:rPr lang="en-US" dirty="0"/>
                        <a:t>irregular</a:t>
                      </a:r>
                    </a:p>
                  </a:txBody>
                  <a:tcPr marT="0" marB="0"/>
                </a:tc>
                <a:tc>
                  <a:txBody>
                    <a:bodyPr/>
                    <a:lstStyle/>
                    <a:p>
                      <a:r>
                        <a:rPr lang="en-US" dirty="0"/>
                        <a:t>probably not</a:t>
                      </a:r>
                    </a:p>
                    <a:p>
                      <a:r>
                        <a:rPr lang="en-US" dirty="0"/>
                        <a:t>(</a:t>
                      </a:r>
                      <a:r>
                        <a:rPr lang="en-US" dirty="0" err="1"/>
                        <a:t>chr</a:t>
                      </a:r>
                      <a:r>
                        <a:rPr lang="en-US" dirty="0"/>
                        <a:t> 16?)</a:t>
                      </a:r>
                    </a:p>
                  </a:txBody>
                  <a:tcPr marT="0" marB="0"/>
                </a:tc>
                <a:tc>
                  <a:txBody>
                    <a:bodyPr/>
                    <a:lstStyle/>
                    <a:p>
                      <a:r>
                        <a:rPr lang="en-US" dirty="0"/>
                        <a:t>no</a:t>
                      </a:r>
                    </a:p>
                  </a:txBody>
                  <a:tcPr marT="0" marB="0"/>
                </a:tc>
                <a:extLst>
                  <a:ext uri="{0D108BD9-81ED-4DB2-BD59-A6C34878D82A}">
                    <a16:rowId xmlns:a16="http://schemas.microsoft.com/office/drawing/2014/main" val="285710653"/>
                  </a:ext>
                </a:extLst>
              </a:tr>
              <a:tr h="422322">
                <a:tc>
                  <a:txBody>
                    <a:bodyPr/>
                    <a:lstStyle/>
                    <a:p>
                      <a:r>
                        <a:rPr lang="en-US" dirty="0"/>
                        <a:t>tongue rolling</a:t>
                      </a:r>
                    </a:p>
                  </a:txBody>
                  <a:tcPr marT="0" marB="0"/>
                </a:tc>
                <a:tc>
                  <a:txBody>
                    <a:bodyPr/>
                    <a:lstStyle/>
                    <a:p>
                      <a:r>
                        <a:rPr lang="en-US" dirty="0"/>
                        <a:t>no</a:t>
                      </a:r>
                    </a:p>
                  </a:txBody>
                  <a:tcPr marT="0" marB="0"/>
                </a:tc>
                <a:tc>
                  <a:txBody>
                    <a:bodyPr/>
                    <a:lstStyle/>
                    <a:p>
                      <a:r>
                        <a:rPr lang="en-US" dirty="0"/>
                        <a:t>partial</a:t>
                      </a:r>
                    </a:p>
                  </a:txBody>
                  <a:tcPr marT="0" marB="0"/>
                </a:tc>
                <a:tc>
                  <a:txBody>
                    <a:bodyPr/>
                    <a:lstStyle/>
                    <a:p>
                      <a:r>
                        <a:rPr lang="en-US" dirty="0"/>
                        <a:t>unknown</a:t>
                      </a:r>
                    </a:p>
                  </a:txBody>
                  <a:tcPr marT="0" marB="0"/>
                </a:tc>
                <a:tc>
                  <a:txBody>
                    <a:bodyPr/>
                    <a:lstStyle/>
                    <a:p>
                      <a:r>
                        <a:rPr lang="en-US" dirty="0"/>
                        <a:t>no</a:t>
                      </a:r>
                    </a:p>
                  </a:txBody>
                  <a:tcPr marT="0" marB="0"/>
                </a:tc>
                <a:extLst>
                  <a:ext uri="{0D108BD9-81ED-4DB2-BD59-A6C34878D82A}">
                    <a16:rowId xmlns:a16="http://schemas.microsoft.com/office/drawing/2014/main" val="1325321556"/>
                  </a:ext>
                </a:extLst>
              </a:tr>
              <a:tr h="534637">
                <a:tc>
                  <a:txBody>
                    <a:bodyPr/>
                    <a:lstStyle/>
                    <a:p>
                      <a:r>
                        <a:rPr lang="en-US" dirty="0"/>
                        <a:t>PTC tasting</a:t>
                      </a:r>
                    </a:p>
                  </a:txBody>
                  <a:tcPr marT="0" marB="0"/>
                </a:tc>
                <a:tc>
                  <a:txBody>
                    <a:bodyPr/>
                    <a:lstStyle/>
                    <a:p>
                      <a:r>
                        <a:rPr lang="en-US" dirty="0"/>
                        <a:t>no</a:t>
                      </a:r>
                    </a:p>
                  </a:txBody>
                  <a:tcPr marT="0" marB="0"/>
                </a:tc>
                <a:tc>
                  <a:txBody>
                    <a:bodyPr/>
                    <a:lstStyle/>
                    <a:p>
                      <a:r>
                        <a:rPr lang="en-US" dirty="0"/>
                        <a:t>partial</a:t>
                      </a:r>
                    </a:p>
                  </a:txBody>
                  <a:tcPr marT="0" marB="0"/>
                </a:tc>
                <a:tc>
                  <a:txBody>
                    <a:bodyPr/>
                    <a:lstStyle/>
                    <a:p>
                      <a:r>
                        <a:rPr lang="en-US" dirty="0"/>
                        <a:t>no (but </a:t>
                      </a:r>
                      <a:r>
                        <a:rPr lang="en-US" i="1" dirty="0"/>
                        <a:t>TAS2R38</a:t>
                      </a:r>
                      <a:r>
                        <a:rPr lang="en-US" dirty="0"/>
                        <a:t> is the main gene)</a:t>
                      </a:r>
                    </a:p>
                  </a:txBody>
                  <a:tcPr marT="0" marB="0"/>
                </a:tc>
                <a:tc>
                  <a:txBody>
                    <a:bodyPr/>
                    <a:lstStyle/>
                    <a:p>
                      <a:r>
                        <a:rPr lang="en-US" dirty="0"/>
                        <a:t>no</a:t>
                      </a:r>
                    </a:p>
                  </a:txBody>
                  <a:tcPr marT="0" marB="0"/>
                </a:tc>
                <a:extLst>
                  <a:ext uri="{0D108BD9-81ED-4DB2-BD59-A6C34878D82A}">
                    <a16:rowId xmlns:a16="http://schemas.microsoft.com/office/drawing/2014/main" val="3521377247"/>
                  </a:ext>
                </a:extLst>
              </a:tr>
              <a:tr h="422322">
                <a:tc>
                  <a:txBody>
                    <a:bodyPr/>
                    <a:lstStyle/>
                    <a:p>
                      <a:r>
                        <a:rPr lang="en-US" dirty="0"/>
                        <a:t>Cleft chin</a:t>
                      </a:r>
                    </a:p>
                  </a:txBody>
                  <a:tcPr marT="0" marB="0"/>
                </a:tc>
                <a:tc>
                  <a:txBody>
                    <a:bodyPr/>
                    <a:lstStyle/>
                    <a:p>
                      <a:r>
                        <a:rPr lang="en-US" dirty="0"/>
                        <a:t>no (continuous)</a:t>
                      </a:r>
                    </a:p>
                  </a:txBody>
                  <a:tcPr marT="0" marB="0"/>
                </a:tc>
                <a:tc>
                  <a:txBody>
                    <a:bodyPr/>
                    <a:lstStyle/>
                    <a:p>
                      <a:r>
                        <a:rPr lang="en-US" dirty="0"/>
                        <a:t>partial</a:t>
                      </a:r>
                    </a:p>
                  </a:txBody>
                  <a:tcPr marT="0" marB="0"/>
                </a:tc>
                <a:tc>
                  <a:txBody>
                    <a:bodyPr/>
                    <a:lstStyle/>
                    <a:p>
                      <a:r>
                        <a:rPr lang="en-US" dirty="0"/>
                        <a:t>probably not</a:t>
                      </a:r>
                    </a:p>
                  </a:txBody>
                  <a:tcPr marT="0" marB="0"/>
                </a:tc>
                <a:tc>
                  <a:txBody>
                    <a:bodyPr/>
                    <a:lstStyle/>
                    <a:p>
                      <a:r>
                        <a:rPr lang="en-US" dirty="0"/>
                        <a:t>no</a:t>
                      </a:r>
                    </a:p>
                  </a:txBody>
                  <a:tcPr marT="0" marB="0"/>
                </a:tc>
                <a:extLst>
                  <a:ext uri="{0D108BD9-81ED-4DB2-BD59-A6C34878D82A}">
                    <a16:rowId xmlns:a16="http://schemas.microsoft.com/office/drawing/2014/main" val="2573186108"/>
                  </a:ext>
                </a:extLst>
              </a:tr>
              <a:tr h="422322">
                <a:tc>
                  <a:txBody>
                    <a:bodyPr/>
                    <a:lstStyle/>
                    <a:p>
                      <a:r>
                        <a:rPr lang="en-US" dirty="0"/>
                        <a:t>Freckles</a:t>
                      </a:r>
                    </a:p>
                  </a:txBody>
                  <a:tcPr marT="0" marB="0"/>
                </a:tc>
                <a:tc>
                  <a:txBody>
                    <a:bodyPr/>
                    <a:lstStyle/>
                    <a:p>
                      <a:r>
                        <a:rPr lang="en-US" dirty="0"/>
                        <a:t>no</a:t>
                      </a:r>
                    </a:p>
                  </a:txBody>
                  <a:tcPr marT="0" marB="0"/>
                </a:tc>
                <a:tc>
                  <a:txBody>
                    <a:bodyPr/>
                    <a:lstStyle/>
                    <a:p>
                      <a:r>
                        <a:rPr lang="en-US" dirty="0"/>
                        <a:t>partial</a:t>
                      </a:r>
                    </a:p>
                  </a:txBody>
                  <a:tcPr marT="0" marB="0"/>
                </a:tc>
                <a:tc>
                  <a:txBody>
                    <a:bodyPr/>
                    <a:lstStyle/>
                    <a:p>
                      <a:r>
                        <a:rPr lang="en-US" dirty="0"/>
                        <a:t>no (two genes)</a:t>
                      </a:r>
                    </a:p>
                  </a:txBody>
                  <a:tcPr marT="0" marB="0"/>
                </a:tc>
                <a:tc>
                  <a:txBody>
                    <a:bodyPr/>
                    <a:lstStyle/>
                    <a:p>
                      <a:r>
                        <a:rPr lang="en-US" dirty="0"/>
                        <a:t>no</a:t>
                      </a:r>
                    </a:p>
                  </a:txBody>
                  <a:tcPr marT="0" marB="0"/>
                </a:tc>
                <a:extLst>
                  <a:ext uri="{0D108BD9-81ED-4DB2-BD59-A6C34878D82A}">
                    <a16:rowId xmlns:a16="http://schemas.microsoft.com/office/drawing/2014/main" val="2682021086"/>
                  </a:ext>
                </a:extLst>
              </a:tr>
              <a:tr h="701826">
                <a:tc>
                  <a:txBody>
                    <a:bodyPr/>
                    <a:lstStyle/>
                    <a:p>
                      <a:r>
                        <a:rPr lang="en-US" dirty="0"/>
                        <a:t>Handedness</a:t>
                      </a:r>
                    </a:p>
                  </a:txBody>
                  <a:tcPr marT="0" marB="0"/>
                </a:tc>
                <a:tc>
                  <a:txBody>
                    <a:bodyPr/>
                    <a:lstStyle/>
                    <a:p>
                      <a:r>
                        <a:rPr lang="en-US" dirty="0"/>
                        <a:t>no (ambidextrous; can change over time)</a:t>
                      </a:r>
                    </a:p>
                  </a:txBody>
                  <a:tcPr marT="0" marB="0"/>
                </a:tc>
                <a:tc>
                  <a:txBody>
                    <a:bodyPr/>
                    <a:lstStyle/>
                    <a:p>
                      <a:r>
                        <a:rPr lang="en-US" dirty="0"/>
                        <a:t>partial</a:t>
                      </a:r>
                    </a:p>
                  </a:txBody>
                  <a:tcPr marT="0" marB="0"/>
                </a:tc>
                <a:tc>
                  <a:txBody>
                    <a:bodyPr/>
                    <a:lstStyle/>
                    <a:p>
                      <a:r>
                        <a:rPr lang="en-US" dirty="0"/>
                        <a:t>no (polygenic; at least 4 chromosomes)</a:t>
                      </a:r>
                    </a:p>
                  </a:txBody>
                  <a:tcPr marT="0" marB="0"/>
                </a:tc>
                <a:tc>
                  <a:txBody>
                    <a:bodyPr/>
                    <a:lstStyle/>
                    <a:p>
                      <a:r>
                        <a:rPr lang="en-US" dirty="0"/>
                        <a:t>no</a:t>
                      </a:r>
                    </a:p>
                  </a:txBody>
                  <a:tcPr marT="0" marB="0"/>
                </a:tc>
                <a:extLst>
                  <a:ext uri="{0D108BD9-81ED-4DB2-BD59-A6C34878D82A}">
                    <a16:rowId xmlns:a16="http://schemas.microsoft.com/office/drawing/2014/main" val="254325574"/>
                  </a:ext>
                </a:extLst>
              </a:tr>
              <a:tr h="422322">
                <a:tc>
                  <a:txBody>
                    <a:bodyPr/>
                    <a:lstStyle/>
                    <a:p>
                      <a:r>
                        <a:rPr lang="en-US" dirty="0"/>
                        <a:t>Arm folding (R/L)</a:t>
                      </a:r>
                    </a:p>
                  </a:txBody>
                  <a:tcPr marT="0" marB="0"/>
                </a:tc>
                <a:tc>
                  <a:txBody>
                    <a:bodyPr/>
                    <a:lstStyle/>
                    <a:p>
                      <a:r>
                        <a:rPr lang="en-US" dirty="0"/>
                        <a:t>no</a:t>
                      </a:r>
                    </a:p>
                  </a:txBody>
                  <a:tcPr marT="0" marB="0"/>
                </a:tc>
                <a:tc>
                  <a:txBody>
                    <a:bodyPr/>
                    <a:lstStyle/>
                    <a:p>
                      <a:r>
                        <a:rPr lang="en-US" dirty="0"/>
                        <a:t>no</a:t>
                      </a:r>
                    </a:p>
                  </a:txBody>
                  <a:tcPr marT="0" marB="0"/>
                </a:tc>
                <a:tc>
                  <a:txBody>
                    <a:bodyPr/>
                    <a:lstStyle/>
                    <a:p>
                      <a:r>
                        <a:rPr lang="en-US" dirty="0"/>
                        <a:t>n/a</a:t>
                      </a:r>
                    </a:p>
                  </a:txBody>
                  <a:tcPr marT="0" marB="0"/>
                </a:tc>
                <a:tc>
                  <a:txBody>
                    <a:bodyPr/>
                    <a:lstStyle/>
                    <a:p>
                      <a:r>
                        <a:rPr lang="en-US" dirty="0"/>
                        <a:t>no</a:t>
                      </a:r>
                    </a:p>
                  </a:txBody>
                  <a:tcPr marT="0" marB="0"/>
                </a:tc>
                <a:extLst>
                  <a:ext uri="{0D108BD9-81ED-4DB2-BD59-A6C34878D82A}">
                    <a16:rowId xmlns:a16="http://schemas.microsoft.com/office/drawing/2014/main" val="564780113"/>
                  </a:ext>
                </a:extLst>
              </a:tr>
              <a:tr h="422322">
                <a:tc>
                  <a:txBody>
                    <a:bodyPr/>
                    <a:lstStyle/>
                    <a:p>
                      <a:r>
                        <a:rPr lang="en-US" dirty="0"/>
                        <a:t>Eye color</a:t>
                      </a:r>
                    </a:p>
                  </a:txBody>
                  <a:tcPr marT="0" marB="0"/>
                </a:tc>
                <a:tc>
                  <a:txBody>
                    <a:bodyPr/>
                    <a:lstStyle/>
                    <a:p>
                      <a:r>
                        <a:rPr lang="en-US" dirty="0"/>
                        <a:t>no</a:t>
                      </a:r>
                    </a:p>
                  </a:txBody>
                  <a:tcPr marT="0" marB="0"/>
                </a:tc>
                <a:tc>
                  <a:txBody>
                    <a:bodyPr/>
                    <a:lstStyle/>
                    <a:p>
                      <a:r>
                        <a:rPr lang="en-US" dirty="0"/>
                        <a:t>yes</a:t>
                      </a:r>
                    </a:p>
                  </a:txBody>
                  <a:tcPr marT="0" marB="0"/>
                </a:tc>
                <a:tc>
                  <a:txBody>
                    <a:bodyPr/>
                    <a:lstStyle/>
                    <a:p>
                      <a:r>
                        <a:rPr lang="en-US" dirty="0"/>
                        <a:t>no; up to 16 genes</a:t>
                      </a:r>
                    </a:p>
                  </a:txBody>
                  <a:tcPr marT="0" marB="0"/>
                </a:tc>
                <a:tc>
                  <a:txBody>
                    <a:bodyPr/>
                    <a:lstStyle/>
                    <a:p>
                      <a:r>
                        <a:rPr lang="en-US" dirty="0"/>
                        <a:t>no</a:t>
                      </a:r>
                    </a:p>
                  </a:txBody>
                  <a:tcPr marT="0" marB="0"/>
                </a:tc>
                <a:extLst>
                  <a:ext uri="{0D108BD9-81ED-4DB2-BD59-A6C34878D82A}">
                    <a16:rowId xmlns:a16="http://schemas.microsoft.com/office/drawing/2014/main" val="2433895418"/>
                  </a:ext>
                </a:extLst>
              </a:tr>
            </a:tbl>
          </a:graphicData>
        </a:graphic>
      </p:graphicFrame>
      <p:sp>
        <p:nvSpPr>
          <p:cNvPr id="3" name="Rectangle 2">
            <a:extLst>
              <a:ext uri="{FF2B5EF4-FFF2-40B4-BE49-F238E27FC236}">
                <a16:creationId xmlns:a16="http://schemas.microsoft.com/office/drawing/2014/main" id="{80765C2A-CE99-8048-9D6D-4D0C7D7B0BF0}"/>
              </a:ext>
            </a:extLst>
          </p:cNvPr>
          <p:cNvSpPr/>
          <p:nvPr/>
        </p:nvSpPr>
        <p:spPr>
          <a:xfrm>
            <a:off x="315293" y="6180083"/>
            <a:ext cx="11561414" cy="410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915B6-DC97-814E-865F-5EB9EF2AC1B9}"/>
              </a:ext>
            </a:extLst>
          </p:cNvPr>
          <p:cNvSpPr/>
          <p:nvPr/>
        </p:nvSpPr>
        <p:spPr>
          <a:xfrm>
            <a:off x="315293" y="5732462"/>
            <a:ext cx="11561414" cy="447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F09D39-45A6-CC47-94EC-0939AD05198A}"/>
              </a:ext>
            </a:extLst>
          </p:cNvPr>
          <p:cNvSpPr/>
          <p:nvPr/>
        </p:nvSpPr>
        <p:spPr>
          <a:xfrm>
            <a:off x="315293" y="5015172"/>
            <a:ext cx="11561414" cy="717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A98750-B9E0-E842-8EDB-5C28F9551003}"/>
              </a:ext>
            </a:extLst>
          </p:cNvPr>
          <p:cNvSpPr/>
          <p:nvPr/>
        </p:nvSpPr>
        <p:spPr>
          <a:xfrm>
            <a:off x="315293" y="4567551"/>
            <a:ext cx="11561414" cy="457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8A2ED56-DAC9-9B4E-A060-301E4359730F}"/>
              </a:ext>
            </a:extLst>
          </p:cNvPr>
          <p:cNvSpPr/>
          <p:nvPr/>
        </p:nvSpPr>
        <p:spPr>
          <a:xfrm>
            <a:off x="315293" y="4167227"/>
            <a:ext cx="11561414" cy="410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B80111-33C2-E844-8396-17D5C6D9BE6C}"/>
              </a:ext>
            </a:extLst>
          </p:cNvPr>
          <p:cNvSpPr/>
          <p:nvPr/>
        </p:nvSpPr>
        <p:spPr>
          <a:xfrm>
            <a:off x="315293" y="3610304"/>
            <a:ext cx="11561414" cy="613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EA20B0-050B-0349-9862-A5391C56C055}"/>
              </a:ext>
            </a:extLst>
          </p:cNvPr>
          <p:cNvSpPr/>
          <p:nvPr/>
        </p:nvSpPr>
        <p:spPr>
          <a:xfrm>
            <a:off x="315293" y="3263462"/>
            <a:ext cx="11561414" cy="346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121F24-4F99-7442-82C1-DC5786E1A51D}"/>
              </a:ext>
            </a:extLst>
          </p:cNvPr>
          <p:cNvSpPr/>
          <p:nvPr/>
        </p:nvSpPr>
        <p:spPr>
          <a:xfrm>
            <a:off x="315293" y="2644857"/>
            <a:ext cx="11561414" cy="628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EEDF55-AA19-D743-8170-AA9E09CBAFB9}"/>
              </a:ext>
            </a:extLst>
          </p:cNvPr>
          <p:cNvSpPr/>
          <p:nvPr/>
        </p:nvSpPr>
        <p:spPr>
          <a:xfrm>
            <a:off x="315293" y="2244534"/>
            <a:ext cx="11561414" cy="415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34B0109-F5FF-3B4D-BBF4-B0B0155D125D}"/>
              </a:ext>
            </a:extLst>
          </p:cNvPr>
          <p:cNvSpPr/>
          <p:nvPr/>
        </p:nvSpPr>
        <p:spPr>
          <a:xfrm>
            <a:off x="315293" y="1803070"/>
            <a:ext cx="11561414" cy="50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1338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1FF8F-3323-5841-83EA-818F10C5858E}"/>
              </a:ext>
            </a:extLst>
          </p:cNvPr>
          <p:cNvSpPr>
            <a:spLocks noGrp="1"/>
          </p:cNvSpPr>
          <p:nvPr>
            <p:ph type="title"/>
          </p:nvPr>
        </p:nvSpPr>
        <p:spPr/>
        <p:txBody>
          <a:bodyPr/>
          <a:lstStyle/>
          <a:p>
            <a:r>
              <a:rPr lang="en-US" dirty="0"/>
              <a:t>Discussing common human traits in a genetics curriculum</a:t>
            </a:r>
          </a:p>
        </p:txBody>
      </p:sp>
      <p:sp>
        <p:nvSpPr>
          <p:cNvPr id="3" name="Text Placeholder 2">
            <a:extLst>
              <a:ext uri="{FF2B5EF4-FFF2-40B4-BE49-F238E27FC236}">
                <a16:creationId xmlns:a16="http://schemas.microsoft.com/office/drawing/2014/main" id="{46FCD39B-C1EB-5C4F-B4E7-E4045F23ECB3}"/>
              </a:ext>
            </a:extLst>
          </p:cNvPr>
          <p:cNvSpPr>
            <a:spLocks noGrp="1"/>
          </p:cNvSpPr>
          <p:nvPr>
            <p:ph type="body" idx="1"/>
          </p:nvPr>
        </p:nvSpPr>
        <p:spPr/>
        <p:txBody>
          <a:bodyPr>
            <a:normAutofit fontScale="92500" lnSpcReduction="20000"/>
          </a:bodyPr>
          <a:lstStyle/>
          <a:p>
            <a:pPr>
              <a:spcAft>
                <a:spcPts val="1200"/>
              </a:spcAft>
            </a:pPr>
            <a:r>
              <a:rPr lang="en-US" dirty="0"/>
              <a:t>Avoid presenting traits with non-simple inheritance (e.g., cleft chin, earlobe attachment, tongue rolling, cheek dimples, etc.) as examples of “simple (classical Mendelian)” inheritance. </a:t>
            </a:r>
          </a:p>
          <a:p>
            <a:pPr lvl="1">
              <a:spcAft>
                <a:spcPts val="1200"/>
              </a:spcAft>
            </a:pPr>
            <a:r>
              <a:rPr lang="en-US" i="1" dirty="0"/>
              <a:t>Consider: A student who has the dominant phenotype and both of whose parents have the recessive phenotype may jump to conclusions that are not warranted, and be confused or feel that something is wrong with them</a:t>
            </a:r>
          </a:p>
          <a:p>
            <a:pPr>
              <a:spcAft>
                <a:spcPts val="1200"/>
              </a:spcAft>
            </a:pPr>
            <a:r>
              <a:rPr lang="en-US" dirty="0"/>
              <a:t>Self-study of accurate genetic markers (such as blood type) as a classroom activity can also lead to discoveries by students that—while scientifically valid—are really not the kind of thing to be revealed in the classroom.</a:t>
            </a:r>
          </a:p>
          <a:p>
            <a:pPr>
              <a:spcAft>
                <a:spcPts val="1200"/>
              </a:spcAft>
            </a:pPr>
            <a:r>
              <a:rPr lang="en-US" dirty="0"/>
              <a:t>An alternative to using human traits to discuss classical Mendelian inheritance is to discuss the genetics of </a:t>
            </a:r>
            <a:r>
              <a:rPr lang="en-US" u="sng" dirty="0"/>
              <a:t>cat fur</a:t>
            </a:r>
            <a:r>
              <a:rPr lang="en-US" dirty="0"/>
              <a:t> coloration, density, etc.</a:t>
            </a:r>
          </a:p>
          <a:p>
            <a:pPr lvl="1">
              <a:spcAft>
                <a:spcPts val="1200"/>
              </a:spcAft>
            </a:pPr>
            <a:r>
              <a:rPr lang="en-US" dirty="0"/>
              <a:t>See the U. Delaware site:  http://</a:t>
            </a:r>
            <a:r>
              <a:rPr lang="en-US" dirty="0" err="1"/>
              <a:t>udel.edu</a:t>
            </a:r>
            <a:r>
              <a:rPr lang="en-US" dirty="0"/>
              <a:t>/~</a:t>
            </a:r>
            <a:r>
              <a:rPr lang="en-US" dirty="0" err="1"/>
              <a:t>mcdonald</a:t>
            </a:r>
            <a:r>
              <a:rPr lang="en-US" dirty="0"/>
              <a:t>/</a:t>
            </a:r>
            <a:r>
              <a:rPr lang="en-US" dirty="0" err="1"/>
              <a:t>mythintro.html</a:t>
            </a:r>
            <a:endParaRPr lang="en-US" dirty="0"/>
          </a:p>
        </p:txBody>
      </p:sp>
    </p:spTree>
    <p:extLst>
      <p:ext uri="{BB962C8B-B14F-4D97-AF65-F5344CB8AC3E}">
        <p14:creationId xmlns:p14="http://schemas.microsoft.com/office/powerpoint/2010/main" val="5080892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B95F-6FFD-D24D-97BA-4AFDBF111479}"/>
              </a:ext>
            </a:extLst>
          </p:cNvPr>
          <p:cNvSpPr>
            <a:spLocks noGrp="1"/>
          </p:cNvSpPr>
          <p:nvPr>
            <p:ph type="title"/>
          </p:nvPr>
        </p:nvSpPr>
        <p:spPr/>
        <p:txBody>
          <a:bodyPr/>
          <a:lstStyle/>
          <a:p>
            <a:r>
              <a:rPr lang="en-US" dirty="0"/>
              <a:t>A </a:t>
            </a:r>
            <a:r>
              <a:rPr lang="en-US" i="1" dirty="0"/>
              <a:t>trait</a:t>
            </a:r>
            <a:r>
              <a:rPr lang="en-US" dirty="0"/>
              <a:t> is a measurable feature or behavior of an organism; it can have multiple </a:t>
            </a:r>
            <a:r>
              <a:rPr lang="en-US" i="1" dirty="0"/>
              <a:t>phenotypes</a:t>
            </a:r>
          </a:p>
        </p:txBody>
      </p:sp>
      <p:pic>
        <p:nvPicPr>
          <p:cNvPr id="6" name="Picture 5" descr="A picture containing text, person, close&#10;&#10;Description automatically generated">
            <a:extLst>
              <a:ext uri="{FF2B5EF4-FFF2-40B4-BE49-F238E27FC236}">
                <a16:creationId xmlns:a16="http://schemas.microsoft.com/office/drawing/2014/main" id="{46275E73-1F9C-0047-9879-DA4A028DF976}"/>
              </a:ext>
            </a:extLst>
          </p:cNvPr>
          <p:cNvPicPr>
            <a:picLocks noChangeAspect="1"/>
          </p:cNvPicPr>
          <p:nvPr/>
        </p:nvPicPr>
        <p:blipFill>
          <a:blip r:embed="rId3"/>
          <a:stretch>
            <a:fillRect/>
          </a:stretch>
        </p:blipFill>
        <p:spPr>
          <a:xfrm>
            <a:off x="2508526" y="1993900"/>
            <a:ext cx="7035800" cy="4864100"/>
          </a:xfrm>
          <a:prstGeom prst="rect">
            <a:avLst/>
          </a:prstGeom>
        </p:spPr>
      </p:pic>
      <p:sp>
        <p:nvSpPr>
          <p:cNvPr id="7" name="TextBox 6">
            <a:extLst>
              <a:ext uri="{FF2B5EF4-FFF2-40B4-BE49-F238E27FC236}">
                <a16:creationId xmlns:a16="http://schemas.microsoft.com/office/drawing/2014/main" id="{6B1C464E-D895-A841-BF88-B30F89FF1C92}"/>
              </a:ext>
            </a:extLst>
          </p:cNvPr>
          <p:cNvSpPr txBox="1"/>
          <p:nvPr/>
        </p:nvSpPr>
        <p:spPr>
          <a:xfrm>
            <a:off x="6875574" y="1690688"/>
            <a:ext cx="1962973" cy="369332"/>
          </a:xfrm>
          <a:prstGeom prst="rect">
            <a:avLst/>
          </a:prstGeom>
          <a:noFill/>
        </p:spPr>
        <p:txBody>
          <a:bodyPr wrap="none" rtlCol="0">
            <a:spAutoFit/>
          </a:bodyPr>
          <a:lstStyle/>
          <a:p>
            <a:r>
              <a:rPr lang="en-US" dirty="0"/>
              <a:t>“attached” earlobe</a:t>
            </a:r>
          </a:p>
        </p:txBody>
      </p:sp>
      <p:sp>
        <p:nvSpPr>
          <p:cNvPr id="14" name="TextBox 13">
            <a:extLst>
              <a:ext uri="{FF2B5EF4-FFF2-40B4-BE49-F238E27FC236}">
                <a16:creationId xmlns:a16="http://schemas.microsoft.com/office/drawing/2014/main" id="{FCAC871D-08AE-EF44-B301-A52A606ED33F}"/>
              </a:ext>
            </a:extLst>
          </p:cNvPr>
          <p:cNvSpPr txBox="1"/>
          <p:nvPr/>
        </p:nvSpPr>
        <p:spPr>
          <a:xfrm>
            <a:off x="2972563" y="1659877"/>
            <a:ext cx="2012026" cy="369332"/>
          </a:xfrm>
          <a:prstGeom prst="rect">
            <a:avLst/>
          </a:prstGeom>
          <a:noFill/>
        </p:spPr>
        <p:txBody>
          <a:bodyPr wrap="none" rtlCol="0">
            <a:spAutoFit/>
          </a:bodyPr>
          <a:lstStyle/>
          <a:p>
            <a:r>
              <a:rPr lang="en-US" dirty="0"/>
              <a:t>“detached” earlobe</a:t>
            </a:r>
          </a:p>
        </p:txBody>
      </p:sp>
    </p:spTree>
    <p:extLst>
      <p:ext uri="{BB962C8B-B14F-4D97-AF65-F5344CB8AC3E}">
        <p14:creationId xmlns:p14="http://schemas.microsoft.com/office/powerpoint/2010/main" val="421452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B95F-6FFD-D24D-97BA-4AFDBF111479}"/>
              </a:ext>
            </a:extLst>
          </p:cNvPr>
          <p:cNvSpPr>
            <a:spLocks noGrp="1"/>
          </p:cNvSpPr>
          <p:nvPr>
            <p:ph type="title"/>
          </p:nvPr>
        </p:nvSpPr>
        <p:spPr>
          <a:xfrm>
            <a:off x="838200" y="365126"/>
            <a:ext cx="10515600" cy="837510"/>
          </a:xfrm>
        </p:spPr>
        <p:txBody>
          <a:bodyPr>
            <a:normAutofit fontScale="90000"/>
          </a:bodyPr>
          <a:lstStyle/>
          <a:p>
            <a:r>
              <a:rPr lang="en-US" dirty="0"/>
              <a:t>Some traits are more discrete, others continuous</a:t>
            </a:r>
            <a:endParaRPr lang="en-US" i="1" dirty="0"/>
          </a:p>
        </p:txBody>
      </p:sp>
      <p:graphicFrame>
        <p:nvGraphicFramePr>
          <p:cNvPr id="10" name="Table 7">
            <a:extLst>
              <a:ext uri="{FF2B5EF4-FFF2-40B4-BE49-F238E27FC236}">
                <a16:creationId xmlns:a16="http://schemas.microsoft.com/office/drawing/2014/main" id="{0E185511-535F-394B-98CD-635670119CAF}"/>
              </a:ext>
            </a:extLst>
          </p:cNvPr>
          <p:cNvGraphicFramePr>
            <a:graphicFrameLocks/>
          </p:cNvGraphicFramePr>
          <p:nvPr/>
        </p:nvGraphicFramePr>
        <p:xfrm>
          <a:off x="838200" y="1944894"/>
          <a:ext cx="10515600" cy="11125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308530979"/>
                    </a:ext>
                  </a:extLst>
                </a:gridCol>
                <a:gridCol w="5257800">
                  <a:extLst>
                    <a:ext uri="{9D8B030D-6E8A-4147-A177-3AD203B41FA5}">
                      <a16:colId xmlns:a16="http://schemas.microsoft.com/office/drawing/2014/main" val="3035369162"/>
                    </a:ext>
                  </a:extLst>
                </a:gridCol>
              </a:tblGrid>
              <a:tr h="370840">
                <a:tc>
                  <a:txBody>
                    <a:bodyPr/>
                    <a:lstStyle/>
                    <a:p>
                      <a:r>
                        <a:rPr lang="en-US" dirty="0"/>
                        <a:t>Trait</a:t>
                      </a:r>
                    </a:p>
                  </a:txBody>
                  <a:tcPr/>
                </a:tc>
                <a:tc>
                  <a:txBody>
                    <a:bodyPr/>
                    <a:lstStyle/>
                    <a:p>
                      <a:r>
                        <a:rPr lang="en-US" dirty="0"/>
                        <a:t>Phenotypes</a:t>
                      </a:r>
                    </a:p>
                  </a:txBody>
                  <a:tcPr/>
                </a:tc>
                <a:extLst>
                  <a:ext uri="{0D108BD9-81ED-4DB2-BD59-A6C34878D82A}">
                    <a16:rowId xmlns:a16="http://schemas.microsoft.com/office/drawing/2014/main" val="2719111003"/>
                  </a:ext>
                </a:extLst>
              </a:tr>
              <a:tr h="370840">
                <a:tc>
                  <a:txBody>
                    <a:bodyPr/>
                    <a:lstStyle/>
                    <a:p>
                      <a:r>
                        <a:rPr lang="en-US" dirty="0"/>
                        <a:t>handedness</a:t>
                      </a:r>
                    </a:p>
                  </a:txBody>
                  <a:tcPr/>
                </a:tc>
                <a:tc>
                  <a:txBody>
                    <a:bodyPr/>
                    <a:lstStyle/>
                    <a:p>
                      <a:r>
                        <a:rPr lang="en-US" dirty="0"/>
                        <a:t>left-handed; right-handed; ambidextrous</a:t>
                      </a:r>
                    </a:p>
                  </a:txBody>
                  <a:tcPr/>
                </a:tc>
                <a:extLst>
                  <a:ext uri="{0D108BD9-81ED-4DB2-BD59-A6C34878D82A}">
                    <a16:rowId xmlns:a16="http://schemas.microsoft.com/office/drawing/2014/main" val="3534566268"/>
                  </a:ext>
                </a:extLst>
              </a:tr>
              <a:tr h="370840">
                <a:tc>
                  <a:txBody>
                    <a:bodyPr/>
                    <a:lstStyle/>
                    <a:p>
                      <a:r>
                        <a:rPr lang="en-US" dirty="0"/>
                        <a:t>tongue curling</a:t>
                      </a:r>
                    </a:p>
                  </a:txBody>
                  <a:tcPr/>
                </a:tc>
                <a:tc>
                  <a:txBody>
                    <a:bodyPr/>
                    <a:lstStyle/>
                    <a:p>
                      <a:r>
                        <a:rPr lang="en-US" dirty="0"/>
                        <a:t>roller; non-roller; partial roller</a:t>
                      </a:r>
                    </a:p>
                  </a:txBody>
                  <a:tcPr/>
                </a:tc>
                <a:extLst>
                  <a:ext uri="{0D108BD9-81ED-4DB2-BD59-A6C34878D82A}">
                    <a16:rowId xmlns:a16="http://schemas.microsoft.com/office/drawing/2014/main" val="805962512"/>
                  </a:ext>
                </a:extLst>
              </a:tr>
            </a:tbl>
          </a:graphicData>
        </a:graphic>
      </p:graphicFrame>
      <p:graphicFrame>
        <p:nvGraphicFramePr>
          <p:cNvPr id="11" name="Table 7">
            <a:extLst>
              <a:ext uri="{FF2B5EF4-FFF2-40B4-BE49-F238E27FC236}">
                <a16:creationId xmlns:a16="http://schemas.microsoft.com/office/drawing/2014/main" id="{2C6F519D-6EED-AA45-8493-2D51B61DCE42}"/>
              </a:ext>
            </a:extLst>
          </p:cNvPr>
          <p:cNvGraphicFramePr>
            <a:graphicFrameLocks noGrp="1"/>
          </p:cNvGraphicFramePr>
          <p:nvPr>
            <p:ph idx="1"/>
          </p:nvPr>
        </p:nvGraphicFramePr>
        <p:xfrm>
          <a:off x="838200" y="4167381"/>
          <a:ext cx="10515600" cy="11125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308530979"/>
                    </a:ext>
                  </a:extLst>
                </a:gridCol>
                <a:gridCol w="5257800">
                  <a:extLst>
                    <a:ext uri="{9D8B030D-6E8A-4147-A177-3AD203B41FA5}">
                      <a16:colId xmlns:a16="http://schemas.microsoft.com/office/drawing/2014/main" val="3035369162"/>
                    </a:ext>
                  </a:extLst>
                </a:gridCol>
              </a:tblGrid>
              <a:tr h="370840">
                <a:tc>
                  <a:txBody>
                    <a:bodyPr/>
                    <a:lstStyle/>
                    <a:p>
                      <a:r>
                        <a:rPr lang="en-US" dirty="0"/>
                        <a:t>Trait</a:t>
                      </a:r>
                    </a:p>
                  </a:txBody>
                  <a:tcPr/>
                </a:tc>
                <a:tc>
                  <a:txBody>
                    <a:bodyPr/>
                    <a:lstStyle/>
                    <a:p>
                      <a:r>
                        <a:rPr lang="en-US" dirty="0"/>
                        <a:t>Phenotypes</a:t>
                      </a:r>
                    </a:p>
                  </a:txBody>
                  <a:tcPr/>
                </a:tc>
                <a:extLst>
                  <a:ext uri="{0D108BD9-81ED-4DB2-BD59-A6C34878D82A}">
                    <a16:rowId xmlns:a16="http://schemas.microsoft.com/office/drawing/2014/main" val="2719111003"/>
                  </a:ext>
                </a:extLst>
              </a:tr>
              <a:tr h="370840">
                <a:tc>
                  <a:txBody>
                    <a:bodyPr/>
                    <a:lstStyle/>
                    <a:p>
                      <a:r>
                        <a:rPr lang="en-US" dirty="0"/>
                        <a:t>height</a:t>
                      </a:r>
                    </a:p>
                  </a:txBody>
                  <a:tcPr/>
                </a:tc>
                <a:tc>
                  <a:txBody>
                    <a:bodyPr/>
                    <a:lstStyle/>
                    <a:p>
                      <a:r>
                        <a:rPr lang="en-US" dirty="0"/>
                        <a:t>a measured height for a person</a:t>
                      </a:r>
                    </a:p>
                  </a:txBody>
                  <a:tcPr/>
                </a:tc>
                <a:extLst>
                  <a:ext uri="{0D108BD9-81ED-4DB2-BD59-A6C34878D82A}">
                    <a16:rowId xmlns:a16="http://schemas.microsoft.com/office/drawing/2014/main" val="1671861571"/>
                  </a:ext>
                </a:extLst>
              </a:tr>
              <a:tr h="370840">
                <a:tc>
                  <a:txBody>
                    <a:bodyPr/>
                    <a:lstStyle/>
                    <a:p>
                      <a:r>
                        <a:rPr lang="en-US" dirty="0"/>
                        <a:t>resting blood pressure</a:t>
                      </a:r>
                    </a:p>
                  </a:txBody>
                  <a:tcPr/>
                </a:tc>
                <a:tc>
                  <a:txBody>
                    <a:bodyPr/>
                    <a:lstStyle/>
                    <a:p>
                      <a:r>
                        <a:rPr lang="en-US" dirty="0"/>
                        <a:t>a measured resting blood pressure level for a person</a:t>
                      </a:r>
                    </a:p>
                  </a:txBody>
                  <a:tcPr/>
                </a:tc>
                <a:extLst>
                  <a:ext uri="{0D108BD9-81ED-4DB2-BD59-A6C34878D82A}">
                    <a16:rowId xmlns:a16="http://schemas.microsoft.com/office/drawing/2014/main" val="1023676561"/>
                  </a:ext>
                </a:extLst>
              </a:tr>
            </a:tbl>
          </a:graphicData>
        </a:graphic>
      </p:graphicFrame>
      <p:sp>
        <p:nvSpPr>
          <p:cNvPr id="12" name="TextBox 11">
            <a:extLst>
              <a:ext uri="{FF2B5EF4-FFF2-40B4-BE49-F238E27FC236}">
                <a16:creationId xmlns:a16="http://schemas.microsoft.com/office/drawing/2014/main" id="{49EF2226-3875-6C42-8F64-F2CBEF8E68C7}"/>
              </a:ext>
            </a:extLst>
          </p:cNvPr>
          <p:cNvSpPr txBox="1"/>
          <p:nvPr/>
        </p:nvSpPr>
        <p:spPr>
          <a:xfrm>
            <a:off x="758282" y="3582606"/>
            <a:ext cx="2091663" cy="584775"/>
          </a:xfrm>
          <a:prstGeom prst="rect">
            <a:avLst/>
          </a:prstGeom>
          <a:noFill/>
        </p:spPr>
        <p:txBody>
          <a:bodyPr wrap="none" rtlCol="0">
            <a:spAutoFit/>
          </a:bodyPr>
          <a:lstStyle/>
          <a:p>
            <a:r>
              <a:rPr lang="en-US" sz="3200" dirty="0"/>
              <a:t>Continuous</a:t>
            </a:r>
          </a:p>
        </p:txBody>
      </p:sp>
      <p:sp>
        <p:nvSpPr>
          <p:cNvPr id="13" name="TextBox 12">
            <a:extLst>
              <a:ext uri="{FF2B5EF4-FFF2-40B4-BE49-F238E27FC236}">
                <a16:creationId xmlns:a16="http://schemas.microsoft.com/office/drawing/2014/main" id="{DA811DF8-6AD4-864E-9D79-A6328FB5CEAB}"/>
              </a:ext>
            </a:extLst>
          </p:cNvPr>
          <p:cNvSpPr txBox="1"/>
          <p:nvPr/>
        </p:nvSpPr>
        <p:spPr>
          <a:xfrm>
            <a:off x="1780124" y="5661878"/>
            <a:ext cx="912577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Some traits are heritable (amount of heritability can vary by trait).</a:t>
            </a:r>
          </a:p>
          <a:p>
            <a:pPr marL="342900" indent="-342900">
              <a:buFont typeface="Arial" panose="020B0604020202020204" pitchFamily="34" charset="0"/>
              <a:buChar char="•"/>
            </a:pPr>
            <a:r>
              <a:rPr lang="en-US" sz="2400" dirty="0"/>
              <a:t>Genetics is the study of </a:t>
            </a:r>
            <a:r>
              <a:rPr lang="en-US" sz="2400" i="1" dirty="0"/>
              <a:t>trait heritability</a:t>
            </a:r>
            <a:r>
              <a:rPr lang="en-US" sz="2400" dirty="0"/>
              <a:t>.</a:t>
            </a:r>
          </a:p>
        </p:txBody>
      </p:sp>
      <p:sp>
        <p:nvSpPr>
          <p:cNvPr id="7" name="TextBox 6">
            <a:extLst>
              <a:ext uri="{FF2B5EF4-FFF2-40B4-BE49-F238E27FC236}">
                <a16:creationId xmlns:a16="http://schemas.microsoft.com/office/drawing/2014/main" id="{E312DAD5-75B4-624E-BA94-504072C434A1}"/>
              </a:ext>
            </a:extLst>
          </p:cNvPr>
          <p:cNvSpPr txBox="1"/>
          <p:nvPr/>
        </p:nvSpPr>
        <p:spPr>
          <a:xfrm>
            <a:off x="734292" y="1293469"/>
            <a:ext cx="1541640" cy="584775"/>
          </a:xfrm>
          <a:prstGeom prst="rect">
            <a:avLst/>
          </a:prstGeom>
          <a:noFill/>
        </p:spPr>
        <p:txBody>
          <a:bodyPr wrap="none" rtlCol="0">
            <a:spAutoFit/>
          </a:bodyPr>
          <a:lstStyle/>
          <a:p>
            <a:r>
              <a:rPr lang="en-US" sz="3200" dirty="0"/>
              <a:t>Discrete</a:t>
            </a:r>
          </a:p>
        </p:txBody>
      </p:sp>
    </p:spTree>
    <p:extLst>
      <p:ext uri="{BB962C8B-B14F-4D97-AF65-F5344CB8AC3E}">
        <p14:creationId xmlns:p14="http://schemas.microsoft.com/office/powerpoint/2010/main" val="191266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7BD05-4B71-AF43-A6CF-A2FB176E2643}"/>
              </a:ext>
            </a:extLst>
          </p:cNvPr>
          <p:cNvSpPr>
            <a:spLocks noGrp="1"/>
          </p:cNvSpPr>
          <p:nvPr>
            <p:ph type="title"/>
          </p:nvPr>
        </p:nvSpPr>
        <p:spPr>
          <a:xfrm>
            <a:off x="311369" y="263743"/>
            <a:ext cx="11569262" cy="1105072"/>
          </a:xfrm>
        </p:spPr>
        <p:txBody>
          <a:bodyPr/>
          <a:lstStyle/>
          <a:p>
            <a:r>
              <a:rPr lang="en-US" dirty="0"/>
              <a:t>A trait with only two phenotypes is called “binary”</a:t>
            </a:r>
          </a:p>
        </p:txBody>
      </p:sp>
      <p:sp>
        <p:nvSpPr>
          <p:cNvPr id="4" name="TextBox 3">
            <a:extLst>
              <a:ext uri="{FF2B5EF4-FFF2-40B4-BE49-F238E27FC236}">
                <a16:creationId xmlns:a16="http://schemas.microsoft.com/office/drawing/2014/main" id="{E1B17498-86BA-BC4E-818E-D31EA6D09BF9}"/>
              </a:ext>
            </a:extLst>
          </p:cNvPr>
          <p:cNvSpPr txBox="1"/>
          <p:nvPr/>
        </p:nvSpPr>
        <p:spPr>
          <a:xfrm>
            <a:off x="3435544" y="5378301"/>
            <a:ext cx="5320912" cy="461665"/>
          </a:xfrm>
          <a:prstGeom prst="rect">
            <a:avLst/>
          </a:prstGeom>
          <a:noFill/>
        </p:spPr>
        <p:txBody>
          <a:bodyPr wrap="square" rtlCol="0">
            <a:spAutoFit/>
          </a:bodyPr>
          <a:lstStyle/>
          <a:p>
            <a:r>
              <a:rPr lang="en-US" sz="2400" i="1" dirty="0"/>
              <a:t>most human traits are not binary, though</a:t>
            </a:r>
            <a:endParaRPr lang="en-US" sz="2400" dirty="0"/>
          </a:p>
        </p:txBody>
      </p:sp>
      <p:grpSp>
        <p:nvGrpSpPr>
          <p:cNvPr id="13" name="Group 12">
            <a:extLst>
              <a:ext uri="{FF2B5EF4-FFF2-40B4-BE49-F238E27FC236}">
                <a16:creationId xmlns:a16="http://schemas.microsoft.com/office/drawing/2014/main" id="{F22C6507-4902-BA4A-942A-4C45BC0342A9}"/>
              </a:ext>
            </a:extLst>
          </p:cNvPr>
          <p:cNvGrpSpPr/>
          <p:nvPr/>
        </p:nvGrpSpPr>
        <p:grpSpPr>
          <a:xfrm>
            <a:off x="3077736" y="2446261"/>
            <a:ext cx="5565698" cy="1572322"/>
            <a:chOff x="3077736" y="2446261"/>
            <a:chExt cx="5565698" cy="1572322"/>
          </a:xfrm>
        </p:grpSpPr>
        <p:pic>
          <p:nvPicPr>
            <p:cNvPr id="11" name="Picture 10" descr="Diagram&#10;&#10;Description automatically generated with medium confidence">
              <a:extLst>
                <a:ext uri="{FF2B5EF4-FFF2-40B4-BE49-F238E27FC236}">
                  <a16:creationId xmlns:a16="http://schemas.microsoft.com/office/drawing/2014/main" id="{4B450BFE-B05A-E841-A6C1-6FC83A7165C6}"/>
                </a:ext>
              </a:extLst>
            </p:cNvPr>
            <p:cNvPicPr>
              <a:picLocks noChangeAspect="1"/>
            </p:cNvPicPr>
            <p:nvPr/>
          </p:nvPicPr>
          <p:blipFill rotWithShape="1">
            <a:blip r:embed="rId2"/>
            <a:srcRect t="10570" b="6667"/>
            <a:stretch/>
          </p:blipFill>
          <p:spPr>
            <a:xfrm>
              <a:off x="3077736" y="2446261"/>
              <a:ext cx="5565698" cy="1572322"/>
            </a:xfrm>
            <a:prstGeom prst="rect">
              <a:avLst/>
            </a:prstGeom>
          </p:spPr>
        </p:pic>
        <p:sp>
          <p:nvSpPr>
            <p:cNvPr id="12" name="Rectangle 11">
              <a:extLst>
                <a:ext uri="{FF2B5EF4-FFF2-40B4-BE49-F238E27FC236}">
                  <a16:creationId xmlns:a16="http://schemas.microsoft.com/office/drawing/2014/main" id="{AD0017F2-5808-DF45-909E-B769F3A8A365}"/>
                </a:ext>
              </a:extLst>
            </p:cNvPr>
            <p:cNvSpPr/>
            <p:nvPr/>
          </p:nvSpPr>
          <p:spPr>
            <a:xfrm>
              <a:off x="5508703" y="3176602"/>
              <a:ext cx="914400" cy="836341"/>
            </a:xfrm>
            <a:prstGeom prst="rect">
              <a:avLst/>
            </a:prstGeom>
            <a:solidFill>
              <a:srgbClr val="FFF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B3BA3F90-5D65-AA47-A9FD-1DAD9698B455}"/>
              </a:ext>
            </a:extLst>
          </p:cNvPr>
          <p:cNvSpPr txBox="1"/>
          <p:nvPr/>
        </p:nvSpPr>
        <p:spPr>
          <a:xfrm>
            <a:off x="3802566" y="4192858"/>
            <a:ext cx="1454501" cy="369332"/>
          </a:xfrm>
          <a:prstGeom prst="rect">
            <a:avLst/>
          </a:prstGeom>
          <a:noFill/>
        </p:spPr>
        <p:txBody>
          <a:bodyPr wrap="none" rtlCol="0">
            <a:spAutoFit/>
          </a:bodyPr>
          <a:lstStyle/>
          <a:p>
            <a:r>
              <a:rPr lang="en-US" dirty="0"/>
              <a:t>purple flower</a:t>
            </a:r>
          </a:p>
        </p:txBody>
      </p:sp>
      <p:sp>
        <p:nvSpPr>
          <p:cNvPr id="15" name="TextBox 14">
            <a:extLst>
              <a:ext uri="{FF2B5EF4-FFF2-40B4-BE49-F238E27FC236}">
                <a16:creationId xmlns:a16="http://schemas.microsoft.com/office/drawing/2014/main" id="{F335C2C9-FC6B-8D4C-BFF3-7266EC47A094}"/>
              </a:ext>
            </a:extLst>
          </p:cNvPr>
          <p:cNvSpPr txBox="1"/>
          <p:nvPr/>
        </p:nvSpPr>
        <p:spPr>
          <a:xfrm>
            <a:off x="6526476" y="4234660"/>
            <a:ext cx="1370247" cy="369332"/>
          </a:xfrm>
          <a:prstGeom prst="rect">
            <a:avLst/>
          </a:prstGeom>
          <a:noFill/>
        </p:spPr>
        <p:txBody>
          <a:bodyPr wrap="none" rtlCol="0">
            <a:spAutoFit/>
          </a:bodyPr>
          <a:lstStyle/>
          <a:p>
            <a:r>
              <a:rPr lang="en-US" dirty="0"/>
              <a:t>white flower</a:t>
            </a:r>
          </a:p>
        </p:txBody>
      </p:sp>
    </p:spTree>
    <p:extLst>
      <p:ext uri="{BB962C8B-B14F-4D97-AF65-F5344CB8AC3E}">
        <p14:creationId xmlns:p14="http://schemas.microsoft.com/office/powerpoint/2010/main" val="197130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922E2-F3E5-794C-9298-3CF1A8E61BC2}"/>
              </a:ext>
            </a:extLst>
          </p:cNvPr>
          <p:cNvSpPr>
            <a:spLocks noGrp="1"/>
          </p:cNvSpPr>
          <p:nvPr>
            <p:ph type="title"/>
          </p:nvPr>
        </p:nvSpPr>
        <p:spPr>
          <a:xfrm>
            <a:off x="333703" y="200386"/>
            <a:ext cx="11524593" cy="945134"/>
          </a:xfrm>
        </p:spPr>
        <p:txBody>
          <a:bodyPr>
            <a:normAutofit fontScale="90000"/>
          </a:bodyPr>
          <a:lstStyle/>
          <a:p>
            <a:r>
              <a:rPr lang="en-US" dirty="0"/>
              <a:t>Human heredity comes via 23 </a:t>
            </a:r>
            <a:r>
              <a:rPr lang="en-US" i="1" dirty="0"/>
              <a:t>pairs</a:t>
            </a:r>
            <a:r>
              <a:rPr lang="en-US" dirty="0"/>
              <a:t> of chromosomes</a:t>
            </a:r>
          </a:p>
        </p:txBody>
      </p:sp>
      <p:pic>
        <p:nvPicPr>
          <p:cNvPr id="5" name="Screen Shot 2020-01-21 at 8.23.20 PM.png" descr="Screen Shot 2020-01-21 at 8.23.20 PM.png">
            <a:extLst>
              <a:ext uri="{FF2B5EF4-FFF2-40B4-BE49-F238E27FC236}">
                <a16:creationId xmlns:a16="http://schemas.microsoft.com/office/drawing/2014/main" id="{82AC34E4-624E-CB40-BE99-D8AAFB989E2F}"/>
              </a:ext>
            </a:extLst>
          </p:cNvPr>
          <p:cNvPicPr>
            <a:picLocks noChangeAspect="1"/>
          </p:cNvPicPr>
          <p:nvPr/>
        </p:nvPicPr>
        <p:blipFill>
          <a:blip r:embed="rId2"/>
          <a:stretch>
            <a:fillRect/>
          </a:stretch>
        </p:blipFill>
        <p:spPr>
          <a:xfrm>
            <a:off x="5674267" y="1362810"/>
            <a:ext cx="4663542" cy="5495190"/>
          </a:xfrm>
          <a:prstGeom prst="rect">
            <a:avLst/>
          </a:prstGeom>
          <a:ln w="12700">
            <a:miter lim="400000"/>
          </a:ln>
        </p:spPr>
      </p:pic>
      <p:sp>
        <p:nvSpPr>
          <p:cNvPr id="7" name="Image credit: Molecular Biology of the Cell">
            <a:extLst>
              <a:ext uri="{FF2B5EF4-FFF2-40B4-BE49-F238E27FC236}">
                <a16:creationId xmlns:a16="http://schemas.microsoft.com/office/drawing/2014/main" id="{E220A86F-63EC-2641-AC86-0D4DA38876CB}"/>
              </a:ext>
            </a:extLst>
          </p:cNvPr>
          <p:cNvSpPr txBox="1"/>
          <p:nvPr/>
        </p:nvSpPr>
        <p:spPr>
          <a:xfrm>
            <a:off x="838200" y="6396633"/>
            <a:ext cx="5877460"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b="0">
                <a:solidFill>
                  <a:srgbClr val="929292"/>
                </a:solidFill>
              </a:defRPr>
            </a:pPr>
            <a:r>
              <a:rPr dirty="0"/>
              <a:t>Image credit: </a:t>
            </a:r>
            <a:r>
              <a:rPr i="1" dirty="0"/>
              <a:t>Molecular Biology of the Cell</a:t>
            </a:r>
          </a:p>
        </p:txBody>
      </p:sp>
      <p:grpSp>
        <p:nvGrpSpPr>
          <p:cNvPr id="8" name="Group 7">
            <a:extLst>
              <a:ext uri="{FF2B5EF4-FFF2-40B4-BE49-F238E27FC236}">
                <a16:creationId xmlns:a16="http://schemas.microsoft.com/office/drawing/2014/main" id="{030602AB-981A-0343-99CF-5DB44C991F3C}"/>
              </a:ext>
            </a:extLst>
          </p:cNvPr>
          <p:cNvGrpSpPr/>
          <p:nvPr/>
        </p:nvGrpSpPr>
        <p:grpSpPr>
          <a:xfrm>
            <a:off x="1844309" y="4792717"/>
            <a:ext cx="3941636" cy="1063085"/>
            <a:chOff x="1844309" y="4792717"/>
            <a:chExt cx="3941636" cy="1063085"/>
          </a:xfrm>
        </p:grpSpPr>
        <p:sp>
          <p:nvSpPr>
            <p:cNvPr id="3" name="TextBox 2">
              <a:extLst>
                <a:ext uri="{FF2B5EF4-FFF2-40B4-BE49-F238E27FC236}">
                  <a16:creationId xmlns:a16="http://schemas.microsoft.com/office/drawing/2014/main" id="{9F9874FF-D75E-1247-BC02-02FA0ABF31ED}"/>
                </a:ext>
              </a:extLst>
            </p:cNvPr>
            <p:cNvSpPr txBox="1"/>
            <p:nvPr/>
          </p:nvSpPr>
          <p:spPr>
            <a:xfrm>
              <a:off x="1844309" y="5024805"/>
              <a:ext cx="3690177" cy="830997"/>
            </a:xfrm>
            <a:prstGeom prst="rect">
              <a:avLst/>
            </a:prstGeom>
            <a:noFill/>
          </p:spPr>
          <p:txBody>
            <a:bodyPr wrap="none" rtlCol="0">
              <a:spAutoFit/>
            </a:bodyPr>
            <a:lstStyle/>
            <a:p>
              <a:r>
                <a:rPr lang="en-US" sz="2400" dirty="0"/>
                <a:t>we have two copies of each </a:t>
              </a:r>
            </a:p>
            <a:p>
              <a:r>
                <a:rPr lang="en-US" sz="2400" dirty="0"/>
                <a:t>numbered chromosome</a:t>
              </a:r>
            </a:p>
          </p:txBody>
        </p:sp>
        <p:cxnSp>
          <p:nvCxnSpPr>
            <p:cNvPr id="6" name="Straight Arrow Connector 5">
              <a:extLst>
                <a:ext uri="{FF2B5EF4-FFF2-40B4-BE49-F238E27FC236}">
                  <a16:creationId xmlns:a16="http://schemas.microsoft.com/office/drawing/2014/main" id="{412CE60C-C62F-4A4D-B4E7-F6E3270AA499}"/>
                </a:ext>
              </a:extLst>
            </p:cNvPr>
            <p:cNvCxnSpPr/>
            <p:nvPr/>
          </p:nvCxnSpPr>
          <p:spPr>
            <a:xfrm flipV="1">
              <a:off x="5423338" y="4792717"/>
              <a:ext cx="362607" cy="425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191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A gene encodes a functional protein or RNA"/>
          <p:cNvSpPr txBox="1">
            <a:spLocks noGrp="1"/>
          </p:cNvSpPr>
          <p:nvPr>
            <p:ph type="title"/>
          </p:nvPr>
        </p:nvSpPr>
        <p:spPr>
          <a:xfrm>
            <a:off x="554421" y="365125"/>
            <a:ext cx="11353800" cy="1302890"/>
          </a:xfrm>
          <a:prstGeom prst="rect">
            <a:avLst/>
          </a:prstGeom>
        </p:spPr>
        <p:txBody>
          <a:bodyPr>
            <a:normAutofit fontScale="90000"/>
          </a:bodyPr>
          <a:lstStyle>
            <a:lvl1pPr defTabSz="484886">
              <a:defRPr sz="6640"/>
            </a:lvl1pPr>
          </a:lstStyle>
          <a:p>
            <a:r>
              <a:rPr lang="en-US" dirty="0"/>
              <a:t>Within a chromosome, a</a:t>
            </a:r>
            <a:r>
              <a:rPr dirty="0"/>
              <a:t> gene </a:t>
            </a:r>
            <a:r>
              <a:rPr lang="en-US" dirty="0"/>
              <a:t>e</a:t>
            </a:r>
            <a:r>
              <a:rPr dirty="0"/>
              <a:t>ncodes a functional protein or RNA</a:t>
            </a:r>
          </a:p>
        </p:txBody>
      </p:sp>
      <p:sp>
        <p:nvSpPr>
          <p:cNvPr id="139" name="Image credit: Thomas Shafee"/>
          <p:cNvSpPr txBox="1"/>
          <p:nvPr/>
        </p:nvSpPr>
        <p:spPr>
          <a:xfrm>
            <a:off x="1790533" y="6404422"/>
            <a:ext cx="1976055"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b="0">
                <a:solidFill>
                  <a:srgbClr val="929292"/>
                </a:solidFill>
              </a:defRPr>
            </a:lvl1pPr>
          </a:lstStyle>
          <a:p>
            <a:r>
              <a:rPr sz="1266"/>
              <a:t>Image credit: Thomas Shafee</a:t>
            </a:r>
          </a:p>
        </p:txBody>
      </p:sp>
      <p:grpSp>
        <p:nvGrpSpPr>
          <p:cNvPr id="3" name="Group 2">
            <a:extLst>
              <a:ext uri="{FF2B5EF4-FFF2-40B4-BE49-F238E27FC236}">
                <a16:creationId xmlns:a16="http://schemas.microsoft.com/office/drawing/2014/main" id="{F014FA43-3AC1-D94C-9908-9A7BEBF84D92}"/>
              </a:ext>
            </a:extLst>
          </p:cNvPr>
          <p:cNvGrpSpPr/>
          <p:nvPr/>
        </p:nvGrpSpPr>
        <p:grpSpPr>
          <a:xfrm>
            <a:off x="1832144" y="2076152"/>
            <a:ext cx="7143751" cy="3920133"/>
            <a:chOff x="1832144" y="2076152"/>
            <a:chExt cx="7143751" cy="3920133"/>
          </a:xfrm>
        </p:grpSpPr>
        <p:pic>
          <p:nvPicPr>
            <p:cNvPr id="138" name="800px-Chromosome_DNA_Gene.svg.png" descr="800px-Chromosome_DNA_Gene.svg.png"/>
            <p:cNvPicPr>
              <a:picLocks noChangeAspect="1"/>
            </p:cNvPicPr>
            <p:nvPr/>
          </p:nvPicPr>
          <p:blipFill>
            <a:blip r:embed="rId2"/>
            <a:stretch>
              <a:fillRect/>
            </a:stretch>
          </p:blipFill>
          <p:spPr>
            <a:xfrm>
              <a:off x="1832144" y="2076152"/>
              <a:ext cx="7143751" cy="3920133"/>
            </a:xfrm>
            <a:prstGeom prst="rect">
              <a:avLst/>
            </a:prstGeom>
            <a:ln w="12700">
              <a:miter lim="400000"/>
            </a:ln>
          </p:spPr>
        </p:pic>
        <p:sp>
          <p:nvSpPr>
            <p:cNvPr id="2" name="Rectangle 1">
              <a:extLst>
                <a:ext uri="{FF2B5EF4-FFF2-40B4-BE49-F238E27FC236}">
                  <a16:creationId xmlns:a16="http://schemas.microsoft.com/office/drawing/2014/main" id="{303DDEE0-87E9-E648-BA1F-F6426A57719F}"/>
                </a:ext>
              </a:extLst>
            </p:cNvPr>
            <p:cNvSpPr/>
            <p:nvPr/>
          </p:nvSpPr>
          <p:spPr>
            <a:xfrm>
              <a:off x="4768770" y="2928395"/>
              <a:ext cx="3715473" cy="740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A particular variant (form) of a gene is called an allele"/>
          <p:cNvSpPr txBox="1">
            <a:spLocks noGrp="1"/>
          </p:cNvSpPr>
          <p:nvPr>
            <p:ph type="title"/>
          </p:nvPr>
        </p:nvSpPr>
        <p:spPr>
          <a:prstGeom prst="rect">
            <a:avLst/>
          </a:prstGeom>
        </p:spPr>
        <p:txBody>
          <a:bodyPr>
            <a:normAutofit fontScale="90000"/>
          </a:bodyPr>
          <a:lstStyle/>
          <a:p>
            <a:pPr defTabSz="340923">
              <a:defRPr sz="6640"/>
            </a:pPr>
            <a:r>
              <a:rPr dirty="0"/>
              <a:t>A particular </a:t>
            </a:r>
            <a:r>
              <a:rPr lang="en-US" dirty="0"/>
              <a:t>"</a:t>
            </a:r>
            <a:r>
              <a:rPr dirty="0"/>
              <a:t>variant</a:t>
            </a:r>
            <a:r>
              <a:rPr lang="en-US" dirty="0"/>
              <a:t>"</a:t>
            </a:r>
            <a:r>
              <a:rPr dirty="0"/>
              <a:t> (</a:t>
            </a:r>
            <a:r>
              <a:rPr lang="en-US" dirty="0"/>
              <a:t>i.e., </a:t>
            </a:r>
            <a:r>
              <a:rPr dirty="0"/>
              <a:t>form) of a gene is called an </a:t>
            </a:r>
            <a:r>
              <a:rPr i="1" u="sng" dirty="0">
                <a:latin typeface="Helvetica Neue"/>
                <a:ea typeface="Helvetica Neue"/>
                <a:cs typeface="Helvetica Neue"/>
                <a:sym typeface="Helvetica Neue"/>
              </a:rPr>
              <a:t>allele</a:t>
            </a:r>
          </a:p>
        </p:txBody>
      </p:sp>
      <p:pic>
        <p:nvPicPr>
          <p:cNvPr id="142" name="main-qimg-0c9fd0ac0b1755f6d55e30b246aaa165-c.jpg" descr="main-qimg-0c9fd0ac0b1755f6d55e30b246aaa165-c.jpg"/>
          <p:cNvPicPr>
            <a:picLocks noChangeAspect="1"/>
          </p:cNvPicPr>
          <p:nvPr/>
        </p:nvPicPr>
        <p:blipFill>
          <a:blip r:embed="rId2"/>
          <a:stretch>
            <a:fillRect/>
          </a:stretch>
        </p:blipFill>
        <p:spPr>
          <a:xfrm>
            <a:off x="2313429" y="2724991"/>
            <a:ext cx="7205068" cy="3026128"/>
          </a:xfrm>
          <a:prstGeom prst="rect">
            <a:avLst/>
          </a:prstGeom>
          <a:ln w="12700">
            <a:miter lim="400000"/>
          </a:ln>
        </p:spPr>
      </p:pic>
      <p:sp>
        <p:nvSpPr>
          <p:cNvPr id="148" name="Image credit: slideshare.net"/>
          <p:cNvSpPr txBox="1"/>
          <p:nvPr/>
        </p:nvSpPr>
        <p:spPr>
          <a:xfrm>
            <a:off x="1606009" y="6591946"/>
            <a:ext cx="1899495"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b="0">
                <a:solidFill>
                  <a:srgbClr val="929292"/>
                </a:solidFill>
              </a:defRPr>
            </a:lvl1pPr>
          </a:lstStyle>
          <a:p>
            <a:r>
              <a:rPr sz="1266"/>
              <a:t>Image credit: slideshare.net</a:t>
            </a:r>
          </a:p>
        </p:txBody>
      </p:sp>
      <p:grpSp>
        <p:nvGrpSpPr>
          <p:cNvPr id="13" name="Group 12">
            <a:extLst>
              <a:ext uri="{FF2B5EF4-FFF2-40B4-BE49-F238E27FC236}">
                <a16:creationId xmlns:a16="http://schemas.microsoft.com/office/drawing/2014/main" id="{42767345-C0B3-7C41-B0B9-77CCAA4E57E4}"/>
              </a:ext>
            </a:extLst>
          </p:cNvPr>
          <p:cNvGrpSpPr/>
          <p:nvPr/>
        </p:nvGrpSpPr>
        <p:grpSpPr>
          <a:xfrm>
            <a:off x="9080938" y="5751119"/>
            <a:ext cx="2756892" cy="840827"/>
            <a:chOff x="3077736" y="2446261"/>
            <a:chExt cx="5565698" cy="1572322"/>
          </a:xfrm>
        </p:grpSpPr>
        <p:pic>
          <p:nvPicPr>
            <p:cNvPr id="14" name="Picture 13" descr="Diagram&#10;&#10;Description automatically generated with medium confidence">
              <a:extLst>
                <a:ext uri="{FF2B5EF4-FFF2-40B4-BE49-F238E27FC236}">
                  <a16:creationId xmlns:a16="http://schemas.microsoft.com/office/drawing/2014/main" id="{943E1870-DEC3-6D4D-9507-2DE1BBFAF086}"/>
                </a:ext>
              </a:extLst>
            </p:cNvPr>
            <p:cNvPicPr>
              <a:picLocks noChangeAspect="1"/>
            </p:cNvPicPr>
            <p:nvPr/>
          </p:nvPicPr>
          <p:blipFill rotWithShape="1">
            <a:blip r:embed="rId3"/>
            <a:srcRect t="10570" b="6667"/>
            <a:stretch/>
          </p:blipFill>
          <p:spPr>
            <a:xfrm>
              <a:off x="3077736" y="2446261"/>
              <a:ext cx="5565698" cy="1572322"/>
            </a:xfrm>
            <a:prstGeom prst="rect">
              <a:avLst/>
            </a:prstGeom>
          </p:spPr>
        </p:pic>
        <p:sp>
          <p:nvSpPr>
            <p:cNvPr id="15" name="Rectangle 14">
              <a:extLst>
                <a:ext uri="{FF2B5EF4-FFF2-40B4-BE49-F238E27FC236}">
                  <a16:creationId xmlns:a16="http://schemas.microsoft.com/office/drawing/2014/main" id="{39B3D0FB-E1DD-ED4A-896C-A5D5A3021E20}"/>
                </a:ext>
              </a:extLst>
            </p:cNvPr>
            <p:cNvSpPr/>
            <p:nvPr/>
          </p:nvSpPr>
          <p:spPr>
            <a:xfrm>
              <a:off x="5508703" y="3176602"/>
              <a:ext cx="914400" cy="836341"/>
            </a:xfrm>
            <a:prstGeom prst="rect">
              <a:avLst/>
            </a:prstGeom>
            <a:solidFill>
              <a:srgbClr val="FFF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a:extLst>
              <a:ext uri="{FF2B5EF4-FFF2-40B4-BE49-F238E27FC236}">
                <a16:creationId xmlns:a16="http://schemas.microsoft.com/office/drawing/2014/main" id="{E08AD5EE-AF7D-8B45-A8F3-FA4C1A0D2E52}"/>
              </a:ext>
            </a:extLst>
          </p:cNvPr>
          <p:cNvSpPr/>
          <p:nvPr/>
        </p:nvSpPr>
        <p:spPr>
          <a:xfrm>
            <a:off x="8056179" y="3578772"/>
            <a:ext cx="1462318" cy="124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DBD02A9-55E4-8345-8675-3B07371854ED}"/>
              </a:ext>
            </a:extLst>
          </p:cNvPr>
          <p:cNvSpPr txBox="1"/>
          <p:nvPr/>
        </p:nvSpPr>
        <p:spPr>
          <a:xfrm>
            <a:off x="8184530" y="3822557"/>
            <a:ext cx="2274854" cy="830997"/>
          </a:xfrm>
          <a:prstGeom prst="rect">
            <a:avLst/>
          </a:prstGeom>
          <a:noFill/>
        </p:spPr>
        <p:txBody>
          <a:bodyPr wrap="none" rtlCol="0">
            <a:spAutoFit/>
          </a:bodyPr>
          <a:lstStyle/>
          <a:p>
            <a:r>
              <a:rPr lang="en-US" sz="2400" dirty="0"/>
              <a:t>matched pair </a:t>
            </a:r>
          </a:p>
          <a:p>
            <a:r>
              <a:rPr lang="en-US" sz="2400" dirty="0"/>
              <a:t>of chromosomes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A &quot;Mendelian&quot; trait is one that is determined by the combination of two alleles of a single gene"/>
          <p:cNvSpPr txBox="1">
            <a:spLocks noGrp="1"/>
          </p:cNvSpPr>
          <p:nvPr>
            <p:ph type="title"/>
          </p:nvPr>
        </p:nvSpPr>
        <p:spPr>
          <a:xfrm>
            <a:off x="890076" y="182952"/>
            <a:ext cx="10411847" cy="2206882"/>
          </a:xfrm>
          <a:prstGeom prst="rect">
            <a:avLst/>
          </a:prstGeom>
        </p:spPr>
        <p:txBody>
          <a:bodyPr>
            <a:normAutofit/>
          </a:bodyPr>
          <a:lstStyle/>
          <a:p>
            <a:pPr defTabSz="303956">
              <a:defRPr sz="5920"/>
            </a:pPr>
            <a:r>
              <a:rPr lang="en-US" dirty="0"/>
              <a:t>Alleles are often abbreviated</a:t>
            </a:r>
            <a:endParaRPr dirty="0"/>
          </a:p>
        </p:txBody>
      </p:sp>
      <p:pic>
        <p:nvPicPr>
          <p:cNvPr id="161" name="main-qimg-0c9fd0ac0b1755f6d55e30b246aaa165-c.jpg" descr="main-qimg-0c9fd0ac0b1755f6d55e30b246aaa165-c.jpg"/>
          <p:cNvPicPr>
            <a:picLocks noChangeAspect="1"/>
          </p:cNvPicPr>
          <p:nvPr/>
        </p:nvPicPr>
        <p:blipFill>
          <a:blip r:embed="rId2"/>
          <a:stretch>
            <a:fillRect/>
          </a:stretch>
        </p:blipFill>
        <p:spPr>
          <a:xfrm>
            <a:off x="2314277" y="2728020"/>
            <a:ext cx="7205068" cy="3026128"/>
          </a:xfrm>
          <a:prstGeom prst="rect">
            <a:avLst/>
          </a:prstGeom>
          <a:ln w="12700">
            <a:miter lim="400000"/>
          </a:ln>
        </p:spPr>
      </p:pic>
      <p:sp>
        <p:nvSpPr>
          <p:cNvPr id="166" name="We call the combination of the two alleles, the person's genotype:  Dd"/>
          <p:cNvSpPr txBox="1"/>
          <p:nvPr/>
        </p:nvSpPr>
        <p:spPr>
          <a:xfrm>
            <a:off x="1769462" y="5892293"/>
            <a:ext cx="7739363" cy="39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a:defRPr sz="3000"/>
            </a:pPr>
            <a:r>
              <a:rPr sz="2109" dirty="0"/>
              <a:t>We call the combination of the two alleles, the person's </a:t>
            </a:r>
            <a:r>
              <a:rPr sz="2109" i="1" u="sng" dirty="0"/>
              <a:t>genotype</a:t>
            </a:r>
            <a:r>
              <a:rPr sz="2109" i="1" dirty="0"/>
              <a:t>:  </a:t>
            </a:r>
            <a:r>
              <a:rPr lang="en-US" sz="2109" i="1" dirty="0"/>
              <a:t>Pp</a:t>
            </a:r>
            <a:endParaRPr sz="2109" i="1" dirty="0"/>
          </a:p>
        </p:txBody>
      </p:sp>
      <p:sp>
        <p:nvSpPr>
          <p:cNvPr id="167" name="Image credit: slideshare.net"/>
          <p:cNvSpPr txBox="1"/>
          <p:nvPr/>
        </p:nvSpPr>
        <p:spPr>
          <a:xfrm>
            <a:off x="1606009" y="6591946"/>
            <a:ext cx="1899495"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b="0">
                <a:solidFill>
                  <a:srgbClr val="929292"/>
                </a:solidFill>
              </a:defRPr>
            </a:lvl1pPr>
          </a:lstStyle>
          <a:p>
            <a:r>
              <a:rPr sz="1266"/>
              <a:t>Image credit: slideshare.net</a:t>
            </a:r>
          </a:p>
        </p:txBody>
      </p:sp>
      <p:sp>
        <p:nvSpPr>
          <p:cNvPr id="2" name="TextBox 1">
            <a:extLst>
              <a:ext uri="{FF2B5EF4-FFF2-40B4-BE49-F238E27FC236}">
                <a16:creationId xmlns:a16="http://schemas.microsoft.com/office/drawing/2014/main" id="{C3264A0D-03F0-9245-8394-A709967AE410}"/>
              </a:ext>
            </a:extLst>
          </p:cNvPr>
          <p:cNvSpPr txBox="1"/>
          <p:nvPr/>
        </p:nvSpPr>
        <p:spPr>
          <a:xfrm>
            <a:off x="8137002" y="2670900"/>
            <a:ext cx="444352" cy="369332"/>
          </a:xfrm>
          <a:prstGeom prst="rect">
            <a:avLst/>
          </a:prstGeom>
          <a:noFill/>
        </p:spPr>
        <p:txBody>
          <a:bodyPr wrap="none" rtlCol="0">
            <a:spAutoFit/>
          </a:bodyPr>
          <a:lstStyle/>
          <a:p>
            <a:r>
              <a:rPr lang="en-US" dirty="0"/>
              <a:t>(</a:t>
            </a:r>
            <a:r>
              <a:rPr lang="en-US" i="1" dirty="0"/>
              <a:t>P</a:t>
            </a:r>
            <a:r>
              <a:rPr lang="en-US" dirty="0"/>
              <a:t>)</a:t>
            </a:r>
          </a:p>
        </p:txBody>
      </p:sp>
      <p:sp>
        <p:nvSpPr>
          <p:cNvPr id="10" name="TextBox 9">
            <a:extLst>
              <a:ext uri="{FF2B5EF4-FFF2-40B4-BE49-F238E27FC236}">
                <a16:creationId xmlns:a16="http://schemas.microsoft.com/office/drawing/2014/main" id="{02C559EE-2C4A-1A4D-9B57-B9866957AA31}"/>
              </a:ext>
            </a:extLst>
          </p:cNvPr>
          <p:cNvSpPr txBox="1"/>
          <p:nvPr/>
        </p:nvSpPr>
        <p:spPr>
          <a:xfrm>
            <a:off x="8137002" y="5453889"/>
            <a:ext cx="444352" cy="369332"/>
          </a:xfrm>
          <a:prstGeom prst="rect">
            <a:avLst/>
          </a:prstGeom>
          <a:noFill/>
        </p:spPr>
        <p:txBody>
          <a:bodyPr wrap="none" rtlCol="0">
            <a:spAutoFit/>
          </a:bodyPr>
          <a:lstStyle/>
          <a:p>
            <a:r>
              <a:rPr lang="en-US" dirty="0"/>
              <a:t>(</a:t>
            </a:r>
            <a:r>
              <a:rPr lang="en-US" i="1" dirty="0"/>
              <a:t>p</a:t>
            </a:r>
            <a:r>
              <a:rPr lang="en-US" dirty="0"/>
              <a:t>)</a:t>
            </a:r>
          </a:p>
        </p:txBody>
      </p:sp>
      <p:sp>
        <p:nvSpPr>
          <p:cNvPr id="8" name="Rectangle 7">
            <a:extLst>
              <a:ext uri="{FF2B5EF4-FFF2-40B4-BE49-F238E27FC236}">
                <a16:creationId xmlns:a16="http://schemas.microsoft.com/office/drawing/2014/main" id="{3E39085B-4EFF-EB43-8B59-2A48FB1E7876}"/>
              </a:ext>
            </a:extLst>
          </p:cNvPr>
          <p:cNvSpPr/>
          <p:nvPr/>
        </p:nvSpPr>
        <p:spPr>
          <a:xfrm>
            <a:off x="7771979" y="3069354"/>
            <a:ext cx="1956122" cy="2384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573390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A &quot;Mendelian&quot; trait is one that is determined by the combination of two alleles of a single gene"/>
          <p:cNvSpPr txBox="1">
            <a:spLocks noGrp="1"/>
          </p:cNvSpPr>
          <p:nvPr>
            <p:ph type="title"/>
          </p:nvPr>
        </p:nvSpPr>
        <p:spPr>
          <a:xfrm>
            <a:off x="890076" y="182952"/>
            <a:ext cx="10411847" cy="2206882"/>
          </a:xfrm>
          <a:prstGeom prst="rect">
            <a:avLst/>
          </a:prstGeom>
        </p:spPr>
        <p:txBody>
          <a:bodyPr>
            <a:normAutofit fontScale="90000"/>
          </a:bodyPr>
          <a:lstStyle/>
          <a:p>
            <a:pPr defTabSz="303956">
              <a:defRPr sz="5920"/>
            </a:pPr>
            <a:r>
              <a:rPr dirty="0"/>
              <a:t>A "</a:t>
            </a:r>
            <a:r>
              <a:rPr u="sng" dirty="0"/>
              <a:t>Mendelian</a:t>
            </a:r>
            <a:r>
              <a:rPr dirty="0"/>
              <a:t>" trait is </a:t>
            </a:r>
            <a:r>
              <a:rPr lang="en-US" dirty="0"/>
              <a:t>a binary trait </a:t>
            </a:r>
            <a:r>
              <a:rPr dirty="0"/>
              <a:t>determined by the combination of two alleles of a single gene</a:t>
            </a:r>
          </a:p>
        </p:txBody>
      </p:sp>
      <p:pic>
        <p:nvPicPr>
          <p:cNvPr id="161" name="main-qimg-0c9fd0ac0b1755f6d55e30b246aaa165-c.jpg" descr="main-qimg-0c9fd0ac0b1755f6d55e30b246aaa165-c.jpg"/>
          <p:cNvPicPr>
            <a:picLocks noChangeAspect="1"/>
          </p:cNvPicPr>
          <p:nvPr/>
        </p:nvPicPr>
        <p:blipFill>
          <a:blip r:embed="rId2"/>
          <a:stretch>
            <a:fillRect/>
          </a:stretch>
        </p:blipFill>
        <p:spPr>
          <a:xfrm>
            <a:off x="2314277" y="2728020"/>
            <a:ext cx="7205068" cy="3026128"/>
          </a:xfrm>
          <a:prstGeom prst="rect">
            <a:avLst/>
          </a:prstGeom>
          <a:ln w="12700">
            <a:miter lim="400000"/>
          </a:ln>
        </p:spPr>
      </p:pic>
      <p:sp>
        <p:nvSpPr>
          <p:cNvPr id="167" name="Image credit: slideshare.net"/>
          <p:cNvSpPr txBox="1"/>
          <p:nvPr/>
        </p:nvSpPr>
        <p:spPr>
          <a:xfrm>
            <a:off x="1606009" y="6591946"/>
            <a:ext cx="1899495"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b="0">
                <a:solidFill>
                  <a:srgbClr val="929292"/>
                </a:solidFill>
              </a:defRPr>
            </a:lvl1pPr>
          </a:lstStyle>
          <a:p>
            <a:r>
              <a:rPr sz="1266"/>
              <a:t>Image credit: slideshare.net</a:t>
            </a:r>
          </a:p>
        </p:txBody>
      </p:sp>
      <p:sp>
        <p:nvSpPr>
          <p:cNvPr id="2" name="TextBox 1">
            <a:extLst>
              <a:ext uri="{FF2B5EF4-FFF2-40B4-BE49-F238E27FC236}">
                <a16:creationId xmlns:a16="http://schemas.microsoft.com/office/drawing/2014/main" id="{C3264A0D-03F0-9245-8394-A709967AE410}"/>
              </a:ext>
            </a:extLst>
          </p:cNvPr>
          <p:cNvSpPr txBox="1"/>
          <p:nvPr/>
        </p:nvSpPr>
        <p:spPr>
          <a:xfrm>
            <a:off x="8137002" y="2670900"/>
            <a:ext cx="444352" cy="369332"/>
          </a:xfrm>
          <a:prstGeom prst="rect">
            <a:avLst/>
          </a:prstGeom>
          <a:noFill/>
        </p:spPr>
        <p:txBody>
          <a:bodyPr wrap="none" rtlCol="0">
            <a:spAutoFit/>
          </a:bodyPr>
          <a:lstStyle/>
          <a:p>
            <a:r>
              <a:rPr lang="en-US" dirty="0"/>
              <a:t>(</a:t>
            </a:r>
            <a:r>
              <a:rPr lang="en-US" i="1" dirty="0"/>
              <a:t>P</a:t>
            </a:r>
            <a:r>
              <a:rPr lang="en-US" dirty="0"/>
              <a:t>)</a:t>
            </a:r>
          </a:p>
        </p:txBody>
      </p:sp>
      <p:sp>
        <p:nvSpPr>
          <p:cNvPr id="10" name="TextBox 9">
            <a:extLst>
              <a:ext uri="{FF2B5EF4-FFF2-40B4-BE49-F238E27FC236}">
                <a16:creationId xmlns:a16="http://schemas.microsoft.com/office/drawing/2014/main" id="{02C559EE-2C4A-1A4D-9B57-B9866957AA31}"/>
              </a:ext>
            </a:extLst>
          </p:cNvPr>
          <p:cNvSpPr txBox="1"/>
          <p:nvPr/>
        </p:nvSpPr>
        <p:spPr>
          <a:xfrm>
            <a:off x="8137002" y="5453889"/>
            <a:ext cx="444352" cy="369332"/>
          </a:xfrm>
          <a:prstGeom prst="rect">
            <a:avLst/>
          </a:prstGeom>
          <a:noFill/>
        </p:spPr>
        <p:txBody>
          <a:bodyPr wrap="none" rtlCol="0">
            <a:spAutoFit/>
          </a:bodyPr>
          <a:lstStyle/>
          <a:p>
            <a:r>
              <a:rPr lang="en-US" dirty="0"/>
              <a:t>(</a:t>
            </a:r>
            <a:r>
              <a:rPr lang="en-US" i="1" dirty="0"/>
              <a:t>p</a:t>
            </a:r>
            <a:r>
              <a:rPr lang="en-US" dirty="0"/>
              <a:t>)</a:t>
            </a:r>
          </a:p>
        </p:txBody>
      </p:sp>
      <p:sp>
        <p:nvSpPr>
          <p:cNvPr id="11" name="Rectangle 10">
            <a:extLst>
              <a:ext uri="{FF2B5EF4-FFF2-40B4-BE49-F238E27FC236}">
                <a16:creationId xmlns:a16="http://schemas.microsoft.com/office/drawing/2014/main" id="{FC46834D-3F00-444D-B272-7F10A7A0510E}"/>
              </a:ext>
            </a:extLst>
          </p:cNvPr>
          <p:cNvSpPr/>
          <p:nvPr/>
        </p:nvSpPr>
        <p:spPr>
          <a:xfrm>
            <a:off x="8044405" y="3378418"/>
            <a:ext cx="1683695" cy="207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plant&#10;&#10;Description automatically generated">
            <a:extLst>
              <a:ext uri="{FF2B5EF4-FFF2-40B4-BE49-F238E27FC236}">
                <a16:creationId xmlns:a16="http://schemas.microsoft.com/office/drawing/2014/main" id="{2E574F15-C7F4-454F-883A-F31370F6008E}"/>
              </a:ext>
            </a:extLst>
          </p:cNvPr>
          <p:cNvPicPr>
            <a:picLocks noChangeAspect="1"/>
          </p:cNvPicPr>
          <p:nvPr/>
        </p:nvPicPr>
        <p:blipFill>
          <a:blip r:embed="rId3"/>
          <a:stretch>
            <a:fillRect/>
          </a:stretch>
        </p:blipFill>
        <p:spPr>
          <a:xfrm>
            <a:off x="8359178" y="3324108"/>
            <a:ext cx="1739900" cy="1689100"/>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811</Words>
  <Application>Microsoft Macintosh PowerPoint</Application>
  <PresentationFormat>Widescreen</PresentationFormat>
  <Paragraphs>152</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Helvetica Neue</vt:lpstr>
      <vt:lpstr>Office Theme</vt:lpstr>
      <vt:lpstr>Genetics bingo</vt:lpstr>
      <vt:lpstr>A trait is a measurable feature or behavior of an organism; it can have multiple phenotypes</vt:lpstr>
      <vt:lpstr>Some traits are more discrete, others continuous</vt:lpstr>
      <vt:lpstr>A trait with only two phenotypes is called “binary”</vt:lpstr>
      <vt:lpstr>Human heredity comes via 23 pairs of chromosomes</vt:lpstr>
      <vt:lpstr>Within a chromosome, a gene encodes a functional protein or RNA</vt:lpstr>
      <vt:lpstr>A particular "variant" (i.e., form) of a gene is called an allele</vt:lpstr>
      <vt:lpstr>Alleles are often abbreviated</vt:lpstr>
      <vt:lpstr>A "Mendelian" trait is a binary trait determined by the combination of two alleles of a single gene</vt:lpstr>
      <vt:lpstr>For a Mendelian trait, one allele is dominant; the other is recessive</vt:lpstr>
      <vt:lpstr>Are these traits Mendelian (simple genetic inheritance)?</vt:lpstr>
      <vt:lpstr>Discussing common human traits in a genetics curriculum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Ramsey, Stephen</dc:creator>
  <cp:lastModifiedBy>Ramsey, Stephen</cp:lastModifiedBy>
  <cp:revision>250</cp:revision>
  <dcterms:created xsi:type="dcterms:W3CDTF">2021-04-23T17:22:41Z</dcterms:created>
  <dcterms:modified xsi:type="dcterms:W3CDTF">2021-08-02T02:18:41Z</dcterms:modified>
</cp:coreProperties>
</file>